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</p:sldMasterIdLst>
  <p:notesMasterIdLst>
    <p:notesMasterId r:id="rId407"/>
  </p:notesMasterIdLst>
  <p:handoutMasterIdLst>
    <p:handoutMasterId r:id="rId408"/>
  </p:handoutMasterIdLst>
  <p:sldIdLst>
    <p:sldId id="678" r:id="rId2"/>
    <p:sldId id="1083" r:id="rId3"/>
    <p:sldId id="1084" r:id="rId4"/>
    <p:sldId id="1085" r:id="rId5"/>
    <p:sldId id="1086" r:id="rId6"/>
    <p:sldId id="1087" r:id="rId7"/>
    <p:sldId id="1088" r:id="rId8"/>
    <p:sldId id="1089" r:id="rId9"/>
    <p:sldId id="1090" r:id="rId10"/>
    <p:sldId id="1091" r:id="rId11"/>
    <p:sldId id="1092" r:id="rId12"/>
    <p:sldId id="1093" r:id="rId13"/>
    <p:sldId id="1487" r:id="rId14"/>
    <p:sldId id="1094" r:id="rId15"/>
    <p:sldId id="1095" r:id="rId16"/>
    <p:sldId id="1096" r:id="rId17"/>
    <p:sldId id="1097" r:id="rId18"/>
    <p:sldId id="1098" r:id="rId19"/>
    <p:sldId id="1099" r:id="rId20"/>
    <p:sldId id="1100" r:id="rId21"/>
    <p:sldId id="1101" r:id="rId22"/>
    <p:sldId id="1102" r:id="rId23"/>
    <p:sldId id="1103" r:id="rId24"/>
    <p:sldId id="1104" r:id="rId25"/>
    <p:sldId id="1105" r:id="rId26"/>
    <p:sldId id="1106" r:id="rId27"/>
    <p:sldId id="1107" r:id="rId28"/>
    <p:sldId id="1108" r:id="rId29"/>
    <p:sldId id="1109" r:id="rId30"/>
    <p:sldId id="1110" r:id="rId31"/>
    <p:sldId id="1111" r:id="rId32"/>
    <p:sldId id="1112" r:id="rId33"/>
    <p:sldId id="1113" r:id="rId34"/>
    <p:sldId id="1114" r:id="rId35"/>
    <p:sldId id="1115" r:id="rId36"/>
    <p:sldId id="1116" r:id="rId37"/>
    <p:sldId id="1117" r:id="rId38"/>
    <p:sldId id="1118" r:id="rId39"/>
    <p:sldId id="1119" r:id="rId40"/>
    <p:sldId id="1120" r:id="rId41"/>
    <p:sldId id="1121" r:id="rId42"/>
    <p:sldId id="1122" r:id="rId43"/>
    <p:sldId id="1123" r:id="rId44"/>
    <p:sldId id="1124" r:id="rId45"/>
    <p:sldId id="1125" r:id="rId46"/>
    <p:sldId id="1126" r:id="rId47"/>
    <p:sldId id="1127" r:id="rId48"/>
    <p:sldId id="1128" r:id="rId49"/>
    <p:sldId id="1129" r:id="rId50"/>
    <p:sldId id="1130" r:id="rId51"/>
    <p:sldId id="1131" r:id="rId52"/>
    <p:sldId id="1132" r:id="rId53"/>
    <p:sldId id="1133" r:id="rId54"/>
    <p:sldId id="1134" r:id="rId55"/>
    <p:sldId id="1135" r:id="rId56"/>
    <p:sldId id="1136" r:id="rId57"/>
    <p:sldId id="1137" r:id="rId58"/>
    <p:sldId id="1138" r:id="rId59"/>
    <p:sldId id="1139" r:id="rId60"/>
    <p:sldId id="1140" r:id="rId61"/>
    <p:sldId id="1141" r:id="rId62"/>
    <p:sldId id="1142" r:id="rId63"/>
    <p:sldId id="1143" r:id="rId64"/>
    <p:sldId id="1144" r:id="rId65"/>
    <p:sldId id="1145" r:id="rId66"/>
    <p:sldId id="1146" r:id="rId67"/>
    <p:sldId id="1147" r:id="rId68"/>
    <p:sldId id="1148" r:id="rId69"/>
    <p:sldId id="1149" r:id="rId70"/>
    <p:sldId id="1150" r:id="rId71"/>
    <p:sldId id="1151" r:id="rId72"/>
    <p:sldId id="1152" r:id="rId73"/>
    <p:sldId id="1153" r:id="rId74"/>
    <p:sldId id="1154" r:id="rId75"/>
    <p:sldId id="1155" r:id="rId76"/>
    <p:sldId id="1156" r:id="rId77"/>
    <p:sldId id="1157" r:id="rId78"/>
    <p:sldId id="1158" r:id="rId79"/>
    <p:sldId id="1159" r:id="rId80"/>
    <p:sldId id="1160" r:id="rId81"/>
    <p:sldId id="1161" r:id="rId82"/>
    <p:sldId id="1162" r:id="rId83"/>
    <p:sldId id="1163" r:id="rId84"/>
    <p:sldId id="1164" r:id="rId85"/>
    <p:sldId id="1165" r:id="rId86"/>
    <p:sldId id="1166" r:id="rId87"/>
    <p:sldId id="1167" r:id="rId88"/>
    <p:sldId id="1168" r:id="rId89"/>
    <p:sldId id="1169" r:id="rId90"/>
    <p:sldId id="1170" r:id="rId91"/>
    <p:sldId id="1171" r:id="rId92"/>
    <p:sldId id="1172" r:id="rId93"/>
    <p:sldId id="1173" r:id="rId94"/>
    <p:sldId id="1174" r:id="rId95"/>
    <p:sldId id="1175" r:id="rId96"/>
    <p:sldId id="1176" r:id="rId97"/>
    <p:sldId id="1177" r:id="rId98"/>
    <p:sldId id="1178" r:id="rId99"/>
    <p:sldId id="1179" r:id="rId100"/>
    <p:sldId id="1180" r:id="rId101"/>
    <p:sldId id="1181" r:id="rId102"/>
    <p:sldId id="1182" r:id="rId103"/>
    <p:sldId id="1183" r:id="rId104"/>
    <p:sldId id="1184" r:id="rId105"/>
    <p:sldId id="1185" r:id="rId106"/>
    <p:sldId id="1186" r:id="rId107"/>
    <p:sldId id="1187" r:id="rId108"/>
    <p:sldId id="1188" r:id="rId109"/>
    <p:sldId id="1189" r:id="rId110"/>
    <p:sldId id="1190" r:id="rId111"/>
    <p:sldId id="1191" r:id="rId112"/>
    <p:sldId id="1192" r:id="rId113"/>
    <p:sldId id="1193" r:id="rId114"/>
    <p:sldId id="1194" r:id="rId115"/>
    <p:sldId id="1195" r:id="rId116"/>
    <p:sldId id="1196" r:id="rId117"/>
    <p:sldId id="1197" r:id="rId118"/>
    <p:sldId id="1198" r:id="rId119"/>
    <p:sldId id="1199" r:id="rId120"/>
    <p:sldId id="1200" r:id="rId121"/>
    <p:sldId id="1201" r:id="rId122"/>
    <p:sldId id="1202" r:id="rId123"/>
    <p:sldId id="1203" r:id="rId124"/>
    <p:sldId id="1205" r:id="rId125"/>
    <p:sldId id="1206" r:id="rId126"/>
    <p:sldId id="1207" r:id="rId127"/>
    <p:sldId id="1208" r:id="rId128"/>
    <p:sldId id="1209" r:id="rId129"/>
    <p:sldId id="1210" r:id="rId130"/>
    <p:sldId id="1211" r:id="rId131"/>
    <p:sldId id="1212" r:id="rId132"/>
    <p:sldId id="1213" r:id="rId133"/>
    <p:sldId id="1214" r:id="rId134"/>
    <p:sldId id="1215" r:id="rId135"/>
    <p:sldId id="1216" r:id="rId136"/>
    <p:sldId id="1217" r:id="rId137"/>
    <p:sldId id="1218" r:id="rId138"/>
    <p:sldId id="1219" r:id="rId139"/>
    <p:sldId id="1220" r:id="rId140"/>
    <p:sldId id="1221" r:id="rId141"/>
    <p:sldId id="1222" r:id="rId142"/>
    <p:sldId id="1223" r:id="rId143"/>
    <p:sldId id="1224" r:id="rId144"/>
    <p:sldId id="1225" r:id="rId145"/>
    <p:sldId id="1226" r:id="rId146"/>
    <p:sldId id="1227" r:id="rId147"/>
    <p:sldId id="1228" r:id="rId148"/>
    <p:sldId id="1229" r:id="rId149"/>
    <p:sldId id="1230" r:id="rId150"/>
    <p:sldId id="1231" r:id="rId151"/>
    <p:sldId id="1232" r:id="rId152"/>
    <p:sldId id="1233" r:id="rId153"/>
    <p:sldId id="1234" r:id="rId154"/>
    <p:sldId id="1235" r:id="rId155"/>
    <p:sldId id="1236" r:id="rId156"/>
    <p:sldId id="1237" r:id="rId157"/>
    <p:sldId id="1238" r:id="rId158"/>
    <p:sldId id="1239" r:id="rId159"/>
    <p:sldId id="1240" r:id="rId160"/>
    <p:sldId id="1241" r:id="rId161"/>
    <p:sldId id="1242" r:id="rId162"/>
    <p:sldId id="1243" r:id="rId163"/>
    <p:sldId id="1244" r:id="rId164"/>
    <p:sldId id="1245" r:id="rId165"/>
    <p:sldId id="1246" r:id="rId166"/>
    <p:sldId id="1247" r:id="rId167"/>
    <p:sldId id="1248" r:id="rId168"/>
    <p:sldId id="1249" r:id="rId169"/>
    <p:sldId id="1250" r:id="rId170"/>
    <p:sldId id="1251" r:id="rId171"/>
    <p:sldId id="1252" r:id="rId172"/>
    <p:sldId id="1253" r:id="rId173"/>
    <p:sldId id="1254" r:id="rId174"/>
    <p:sldId id="1255" r:id="rId175"/>
    <p:sldId id="1256" r:id="rId176"/>
    <p:sldId id="1257" r:id="rId177"/>
    <p:sldId id="1258" r:id="rId178"/>
    <p:sldId id="1259" r:id="rId179"/>
    <p:sldId id="1260" r:id="rId180"/>
    <p:sldId id="1261" r:id="rId181"/>
    <p:sldId id="1262" r:id="rId182"/>
    <p:sldId id="1263" r:id="rId183"/>
    <p:sldId id="1264" r:id="rId184"/>
    <p:sldId id="1265" r:id="rId185"/>
    <p:sldId id="1266" r:id="rId186"/>
    <p:sldId id="1267" r:id="rId187"/>
    <p:sldId id="1268" r:id="rId188"/>
    <p:sldId id="1269" r:id="rId189"/>
    <p:sldId id="1270" r:id="rId190"/>
    <p:sldId id="1271" r:id="rId191"/>
    <p:sldId id="1272" r:id="rId192"/>
    <p:sldId id="1273" r:id="rId193"/>
    <p:sldId id="1274" r:id="rId194"/>
    <p:sldId id="1275" r:id="rId195"/>
    <p:sldId id="1276" r:id="rId196"/>
    <p:sldId id="1277" r:id="rId197"/>
    <p:sldId id="1278" r:id="rId198"/>
    <p:sldId id="1279" r:id="rId199"/>
    <p:sldId id="1280" r:id="rId200"/>
    <p:sldId id="1281" r:id="rId201"/>
    <p:sldId id="1282" r:id="rId202"/>
    <p:sldId id="1283" r:id="rId203"/>
    <p:sldId id="1284" r:id="rId204"/>
    <p:sldId id="1285" r:id="rId205"/>
    <p:sldId id="1286" r:id="rId206"/>
    <p:sldId id="1287" r:id="rId207"/>
    <p:sldId id="1288" r:id="rId208"/>
    <p:sldId id="1289" r:id="rId209"/>
    <p:sldId id="1290" r:id="rId210"/>
    <p:sldId id="1291" r:id="rId211"/>
    <p:sldId id="1292" r:id="rId212"/>
    <p:sldId id="1293" r:id="rId213"/>
    <p:sldId id="1294" r:id="rId214"/>
    <p:sldId id="1295" r:id="rId215"/>
    <p:sldId id="1296" r:id="rId216"/>
    <p:sldId id="1297" r:id="rId217"/>
    <p:sldId id="1298" r:id="rId218"/>
    <p:sldId id="1299" r:id="rId219"/>
    <p:sldId id="1300" r:id="rId220"/>
    <p:sldId id="1301" r:id="rId221"/>
    <p:sldId id="1302" r:id="rId222"/>
    <p:sldId id="1303" r:id="rId223"/>
    <p:sldId id="1304" r:id="rId224"/>
    <p:sldId id="1305" r:id="rId225"/>
    <p:sldId id="1306" r:id="rId226"/>
    <p:sldId id="1307" r:id="rId227"/>
    <p:sldId id="1308" r:id="rId228"/>
    <p:sldId id="1309" r:id="rId229"/>
    <p:sldId id="1310" r:id="rId230"/>
    <p:sldId id="1311" r:id="rId231"/>
    <p:sldId id="1312" r:id="rId232"/>
    <p:sldId id="1313" r:id="rId233"/>
    <p:sldId id="1314" r:id="rId234"/>
    <p:sldId id="1315" r:id="rId235"/>
    <p:sldId id="1316" r:id="rId236"/>
    <p:sldId id="1317" r:id="rId237"/>
    <p:sldId id="1318" r:id="rId238"/>
    <p:sldId id="1319" r:id="rId239"/>
    <p:sldId id="1320" r:id="rId240"/>
    <p:sldId id="1321" r:id="rId241"/>
    <p:sldId id="1322" r:id="rId242"/>
    <p:sldId id="1323" r:id="rId243"/>
    <p:sldId id="1324" r:id="rId244"/>
    <p:sldId id="1325" r:id="rId245"/>
    <p:sldId id="1326" r:id="rId246"/>
    <p:sldId id="1327" r:id="rId247"/>
    <p:sldId id="1328" r:id="rId248"/>
    <p:sldId id="1329" r:id="rId249"/>
    <p:sldId id="1330" r:id="rId250"/>
    <p:sldId id="1331" r:id="rId251"/>
    <p:sldId id="1332" r:id="rId252"/>
    <p:sldId id="1333" r:id="rId253"/>
    <p:sldId id="1334" r:id="rId254"/>
    <p:sldId id="1335" r:id="rId255"/>
    <p:sldId id="1336" r:id="rId256"/>
    <p:sldId id="1337" r:id="rId257"/>
    <p:sldId id="1338" r:id="rId258"/>
    <p:sldId id="1339" r:id="rId259"/>
    <p:sldId id="1340" r:id="rId260"/>
    <p:sldId id="1341" r:id="rId261"/>
    <p:sldId id="1342" r:id="rId262"/>
    <p:sldId id="1343" r:id="rId263"/>
    <p:sldId id="1344" r:id="rId264"/>
    <p:sldId id="1345" r:id="rId265"/>
    <p:sldId id="1346" r:id="rId266"/>
    <p:sldId id="1347" r:id="rId267"/>
    <p:sldId id="1348" r:id="rId268"/>
    <p:sldId id="1349" r:id="rId269"/>
    <p:sldId id="1350" r:id="rId270"/>
    <p:sldId id="1351" r:id="rId271"/>
    <p:sldId id="1352" r:id="rId272"/>
    <p:sldId id="1353" r:id="rId273"/>
    <p:sldId id="1354" r:id="rId274"/>
    <p:sldId id="1355" r:id="rId275"/>
    <p:sldId id="1356" r:id="rId276"/>
    <p:sldId id="1357" r:id="rId277"/>
    <p:sldId id="1358" r:id="rId278"/>
    <p:sldId id="1359" r:id="rId279"/>
    <p:sldId id="1360" r:id="rId280"/>
    <p:sldId id="1361" r:id="rId281"/>
    <p:sldId id="1362" r:id="rId282"/>
    <p:sldId id="1363" r:id="rId283"/>
    <p:sldId id="1364" r:id="rId284"/>
    <p:sldId id="1365" r:id="rId285"/>
    <p:sldId id="1366" r:id="rId286"/>
    <p:sldId id="1367" r:id="rId287"/>
    <p:sldId id="1368" r:id="rId288"/>
    <p:sldId id="1369" r:id="rId289"/>
    <p:sldId id="1370" r:id="rId290"/>
    <p:sldId id="1371" r:id="rId291"/>
    <p:sldId id="1372" r:id="rId292"/>
    <p:sldId id="1373" r:id="rId293"/>
    <p:sldId id="1374" r:id="rId294"/>
    <p:sldId id="1375" r:id="rId295"/>
    <p:sldId id="1376" r:id="rId296"/>
    <p:sldId id="1377" r:id="rId297"/>
    <p:sldId id="1378" r:id="rId298"/>
    <p:sldId id="1379" r:id="rId299"/>
    <p:sldId id="1380" r:id="rId300"/>
    <p:sldId id="1381" r:id="rId301"/>
    <p:sldId id="1382" r:id="rId302"/>
    <p:sldId id="1383" r:id="rId303"/>
    <p:sldId id="1384" r:id="rId304"/>
    <p:sldId id="1385" r:id="rId305"/>
    <p:sldId id="1386" r:id="rId306"/>
    <p:sldId id="1387" r:id="rId307"/>
    <p:sldId id="1388" r:id="rId308"/>
    <p:sldId id="1389" r:id="rId309"/>
    <p:sldId id="1390" r:id="rId310"/>
    <p:sldId id="1391" r:id="rId311"/>
    <p:sldId id="1392" r:id="rId312"/>
    <p:sldId id="1393" r:id="rId313"/>
    <p:sldId id="1394" r:id="rId314"/>
    <p:sldId id="1395" r:id="rId315"/>
    <p:sldId id="1396" r:id="rId316"/>
    <p:sldId id="1397" r:id="rId317"/>
    <p:sldId id="1398" r:id="rId318"/>
    <p:sldId id="1399" r:id="rId319"/>
    <p:sldId id="1400" r:id="rId320"/>
    <p:sldId id="1401" r:id="rId321"/>
    <p:sldId id="1402" r:id="rId322"/>
    <p:sldId id="1403" r:id="rId323"/>
    <p:sldId id="1404" r:id="rId324"/>
    <p:sldId id="1405" r:id="rId325"/>
    <p:sldId id="1406" r:id="rId326"/>
    <p:sldId id="1407" r:id="rId327"/>
    <p:sldId id="1408" r:id="rId328"/>
    <p:sldId id="1409" r:id="rId329"/>
    <p:sldId id="1410" r:id="rId330"/>
    <p:sldId id="1411" r:id="rId331"/>
    <p:sldId id="1412" r:id="rId332"/>
    <p:sldId id="1413" r:id="rId333"/>
    <p:sldId id="1414" r:id="rId334"/>
    <p:sldId id="1415" r:id="rId335"/>
    <p:sldId id="1416" r:id="rId336"/>
    <p:sldId id="1417" r:id="rId337"/>
    <p:sldId id="1418" r:id="rId338"/>
    <p:sldId id="1419" r:id="rId339"/>
    <p:sldId id="1420" r:id="rId340"/>
    <p:sldId id="1421" r:id="rId341"/>
    <p:sldId id="1422" r:id="rId342"/>
    <p:sldId id="1423" r:id="rId343"/>
    <p:sldId id="1424" r:id="rId344"/>
    <p:sldId id="1425" r:id="rId345"/>
    <p:sldId id="1426" r:id="rId346"/>
    <p:sldId id="1427" r:id="rId347"/>
    <p:sldId id="1428" r:id="rId348"/>
    <p:sldId id="1429" r:id="rId349"/>
    <p:sldId id="1430" r:id="rId350"/>
    <p:sldId id="1431" r:id="rId351"/>
    <p:sldId id="1432" r:id="rId352"/>
    <p:sldId id="1433" r:id="rId353"/>
    <p:sldId id="1434" r:id="rId354"/>
    <p:sldId id="1435" r:id="rId355"/>
    <p:sldId id="1436" r:id="rId356"/>
    <p:sldId id="1437" r:id="rId357"/>
    <p:sldId id="1438" r:id="rId358"/>
    <p:sldId id="1439" r:id="rId359"/>
    <p:sldId id="1440" r:id="rId360"/>
    <p:sldId id="1441" r:id="rId361"/>
    <p:sldId id="1442" r:id="rId362"/>
    <p:sldId id="1443" r:id="rId363"/>
    <p:sldId id="1444" r:id="rId364"/>
    <p:sldId id="1445" r:id="rId365"/>
    <p:sldId id="1446" r:id="rId366"/>
    <p:sldId id="1447" r:id="rId367"/>
    <p:sldId id="1448" r:id="rId368"/>
    <p:sldId id="1449" r:id="rId369"/>
    <p:sldId id="1450" r:id="rId370"/>
    <p:sldId id="1451" r:id="rId371"/>
    <p:sldId id="1452" r:id="rId372"/>
    <p:sldId id="1453" r:id="rId373"/>
    <p:sldId id="1454" r:id="rId374"/>
    <p:sldId id="1455" r:id="rId375"/>
    <p:sldId id="1456" r:id="rId376"/>
    <p:sldId id="1457" r:id="rId377"/>
    <p:sldId id="1458" r:id="rId378"/>
    <p:sldId id="1459" r:id="rId379"/>
    <p:sldId id="1460" r:id="rId380"/>
    <p:sldId id="1461" r:id="rId381"/>
    <p:sldId id="1462" r:id="rId382"/>
    <p:sldId id="1463" r:id="rId383"/>
    <p:sldId id="1464" r:id="rId384"/>
    <p:sldId id="1465" r:id="rId385"/>
    <p:sldId id="1466" r:id="rId386"/>
    <p:sldId id="1467" r:id="rId387"/>
    <p:sldId id="1468" r:id="rId388"/>
    <p:sldId id="1469" r:id="rId389"/>
    <p:sldId id="1470" r:id="rId390"/>
    <p:sldId id="1471" r:id="rId391"/>
    <p:sldId id="1472" r:id="rId392"/>
    <p:sldId id="1473" r:id="rId393"/>
    <p:sldId id="1474" r:id="rId394"/>
    <p:sldId id="1475" r:id="rId395"/>
    <p:sldId id="1476" r:id="rId396"/>
    <p:sldId id="1477" r:id="rId397"/>
    <p:sldId id="1478" r:id="rId398"/>
    <p:sldId id="1479" r:id="rId399"/>
    <p:sldId id="1480" r:id="rId400"/>
    <p:sldId id="1481" r:id="rId401"/>
    <p:sldId id="1482" r:id="rId402"/>
    <p:sldId id="1483" r:id="rId403"/>
    <p:sldId id="1484" r:id="rId404"/>
    <p:sldId id="1485" r:id="rId405"/>
    <p:sldId id="1486" r:id="rId406"/>
  </p:sldIdLst>
  <p:sldSz cx="9906000" cy="6858000" type="A4"/>
  <p:notesSz cx="6858000" cy="9144000"/>
  <p:embeddedFontLst>
    <p:embeddedFont>
      <p:font typeface="나눔고딕" panose="020B0600000101010101" charset="-127"/>
      <p:regular r:id="rId409"/>
      <p:bold r:id="rId410"/>
    </p:embeddedFont>
    <p:embeddedFont>
      <p:font typeface="Open Sans" panose="020B0600000101010101" charset="0"/>
      <p:regular r:id="rId411"/>
      <p:bold r:id="rId412"/>
      <p:italic r:id="rId413"/>
      <p:boldItalic r:id="rId414"/>
    </p:embeddedFont>
    <p:embeddedFont>
      <p:font typeface="한컴바탕" panose="020B0600000101010101" charset="2"/>
      <p:regular r:id="rId415"/>
    </p:embeddedFont>
    <p:embeddedFont>
      <p:font typeface="D2Coding" panose="020B0600000101010101" charset="-127"/>
      <p:regular r:id="rId416"/>
      <p:bold r:id="rId417"/>
    </p:embeddedFont>
    <p:embeddedFont>
      <p:font typeface="맑은 고딕" panose="020B0503020000020004" pitchFamily="50" charset="-127"/>
      <p:regular r:id="rId418"/>
      <p:bold r:id="rId419"/>
    </p:embeddedFont>
    <p:embeddedFont>
      <p:font typeface="Calibri" panose="020F0502020204030204" pitchFamily="34" charset="0"/>
      <p:regular r:id="rId420"/>
      <p:bold r:id="rId421"/>
      <p:italic r:id="rId422"/>
      <p:boldItalic r:id="rId423"/>
    </p:embeddedFont>
    <p:embeddedFont>
      <p:font typeface="Consolas" panose="020B0609020204030204" pitchFamily="49" charset="0"/>
      <p:regular r:id="rId424"/>
      <p:bold r:id="rId425"/>
      <p:italic r:id="rId426"/>
      <p:boldItalic r:id="rId427"/>
    </p:embeddedFont>
    <p:embeddedFont>
      <p:font typeface="나눔바른고딕" panose="020B0600000101010101" charset="-127"/>
      <p:regular r:id="rId428"/>
      <p:bold r:id="rId429"/>
    </p:embeddedFont>
    <p:embeddedFont>
      <p:font typeface="나눔명조" panose="020B0600000101010101" charset="-127"/>
      <p:regular r:id="rId430"/>
      <p:bold r:id="rId431"/>
    </p:embeddedFont>
    <p:embeddedFont>
      <p:font typeface="KoPubWorld돋움체 Medium" panose="020B0600000101010101" charset="-127"/>
      <p:regular r:id="rId432"/>
    </p:embeddedFont>
    <p:embeddedFont>
      <p:font typeface="KoPubWorld돋움체 Bold" panose="020B0600000101010101" charset="-127"/>
      <p:bold r:id="rId433"/>
    </p:embeddedFont>
    <p:embeddedFont>
      <p:font typeface="나눔명조 ExtraBold" panose="020B0600000101010101" charset="-127"/>
      <p:bold r:id="rId4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ECCE1D8-5667-4D97-AE38-0402B51AC3CB}">
          <p14:sldIdLst>
            <p14:sldId id="678"/>
          </p14:sldIdLst>
        </p14:section>
        <p14:section name="1. 데이터베이스 소개" id="{0B36D47C-7739-46A1-A405-4D1B50B0DE60}">
          <p14:sldIdLst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1091"/>
            <p14:sldId id="1092"/>
            <p14:sldId id="1093"/>
            <p14:sldId id="1487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2. SELECT문을 이용한 데이터 조회" id="{1163A57D-BCFF-4A25-AAA2-E8C83D52FD6F}">
          <p14:sldIdLst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</p14:sldIdLst>
        </p14:section>
        <p14:section name="3. 함수" id="{EFB827CE-396E-4501-B953-0B2933A9ABF1}">
          <p14:sldIdLst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73"/>
            <p14:sldId id="1174"/>
            <p14:sldId id="1175"/>
            <p14:sldId id="1176"/>
            <p14:sldId id="1177"/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189"/>
            <p14:sldId id="1190"/>
            <p14:sldId id="1191"/>
            <p14:sldId id="1192"/>
            <p14:sldId id="1193"/>
            <p14:sldId id="1194"/>
            <p14:sldId id="1195"/>
            <p14:sldId id="1196"/>
            <p14:sldId id="1197"/>
            <p14:sldId id="1198"/>
            <p14:sldId id="1199"/>
            <p14:sldId id="1200"/>
            <p14:sldId id="1201"/>
            <p14:sldId id="1202"/>
            <p14:sldId id="1203"/>
            <p14:sldId id="1205"/>
            <p14:sldId id="1206"/>
            <p14:sldId id="1207"/>
            <p14:sldId id="1208"/>
            <p14:sldId id="1209"/>
            <p14:sldId id="1210"/>
            <p14:sldId id="1211"/>
          </p14:sldIdLst>
        </p14:section>
        <p14:section name="4. 그룹 함수를 이용한 데이터 집계" id="{11872BB2-AA36-4985-9C5F-C661FA41234C}">
          <p14:sldIdLst>
            <p14:sldId id="1212"/>
            <p14:sldId id="1213"/>
            <p14:sldId id="1214"/>
            <p14:sldId id="1215"/>
            <p14:sldId id="1216"/>
            <p14:sldId id="1217"/>
            <p14:sldId id="1218"/>
            <p14:sldId id="1219"/>
            <p14:sldId id="1220"/>
            <p14:sldId id="1221"/>
            <p14:sldId id="1222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1241"/>
          </p14:sldIdLst>
        </p14:section>
        <p14:section name="5. 분석 함수" id="{8C5EA3E0-8CB3-4975-869D-E73C9A9276B7}">
          <p14:sldIdLst>
            <p14:sldId id="1242"/>
            <p14:sldId id="1243"/>
            <p14:sldId id="1244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</p14:sldIdLst>
        </p14:section>
        <p14:section name="6. 조인을 이용한 다중 테이블 검색" id="{17DC61CE-4037-447F-894E-9C53C645A4B9}">
          <p14:sldIdLst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  <p14:sldId id="1283"/>
            <p14:sldId id="1284"/>
            <p14:sldId id="1285"/>
            <p14:sldId id="1286"/>
            <p14:sldId id="1287"/>
            <p14:sldId id="1288"/>
            <p14:sldId id="1289"/>
            <p14:sldId id="1290"/>
            <p14:sldId id="1291"/>
            <p14:sldId id="1292"/>
            <p14:sldId id="1293"/>
            <p14:sldId id="1294"/>
            <p14:sldId id="1295"/>
            <p14:sldId id="1296"/>
            <p14:sldId id="1297"/>
          </p14:sldIdLst>
        </p14:section>
        <p14:section name="7. 서브쿼리" id="{206D53A6-883D-4538-B5C1-3B02D01F76FF}">
          <p14:sldIdLst>
            <p14:sldId id="1298"/>
            <p14:sldId id="1299"/>
            <p14:sldId id="1300"/>
            <p14:sldId id="1301"/>
            <p14:sldId id="1302"/>
            <p14:sldId id="1303"/>
            <p14:sldId id="1304"/>
            <p14:sldId id="1305"/>
            <p14:sldId id="1306"/>
            <p14:sldId id="1307"/>
            <p14:sldId id="1308"/>
            <p14:sldId id="1309"/>
            <p14:sldId id="1310"/>
            <p14:sldId id="1311"/>
            <p14:sldId id="1312"/>
            <p14:sldId id="1313"/>
            <p14:sldId id="1314"/>
            <p14:sldId id="1315"/>
            <p14:sldId id="1316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1325"/>
            <p14:sldId id="1326"/>
            <p14:sldId id="1327"/>
            <p14:sldId id="1328"/>
            <p14:sldId id="1329"/>
          </p14:sldIdLst>
        </p14:section>
        <p14:section name="8. 데이터 조작(DML)" id="{109A105C-8A42-4D21-AB4B-EE32A7F11D8C}">
          <p14:sldIdLst>
            <p14:sldId id="1330"/>
            <p14:sldId id="1331"/>
            <p14:sldId id="1332"/>
            <p14:sldId id="1333"/>
            <p14:sldId id="1334"/>
            <p14:sldId id="1335"/>
            <p14:sldId id="1336"/>
            <p14:sldId id="1337"/>
            <p14:sldId id="1338"/>
            <p14:sldId id="1339"/>
            <p14:sldId id="1340"/>
            <p14:sldId id="1341"/>
            <p14:sldId id="1342"/>
            <p14:sldId id="1343"/>
            <p14:sldId id="1344"/>
            <p14:sldId id="1345"/>
            <p14:sldId id="1346"/>
            <p14:sldId id="1347"/>
            <p14:sldId id="1348"/>
            <p14:sldId id="1349"/>
            <p14:sldId id="1350"/>
            <p14:sldId id="1351"/>
            <p14:sldId id="1352"/>
            <p14:sldId id="1353"/>
            <p14:sldId id="1354"/>
            <p14:sldId id="1355"/>
            <p14:sldId id="1356"/>
            <p14:sldId id="1357"/>
            <p14:sldId id="1358"/>
            <p14:sldId id="1359"/>
            <p14:sldId id="1360"/>
            <p14:sldId id="1361"/>
            <p14:sldId id="1362"/>
            <p14:sldId id="1363"/>
            <p14:sldId id="1364"/>
            <p14:sldId id="1365"/>
            <p14:sldId id="1366"/>
            <p14:sldId id="1367"/>
            <p14:sldId id="1368"/>
            <p14:sldId id="1369"/>
            <p14:sldId id="1370"/>
            <p14:sldId id="1371"/>
            <p14:sldId id="1372"/>
            <p14:sldId id="1373"/>
          </p14:sldIdLst>
        </p14:section>
        <p14:section name="9. 트랜잭션(Transaction)" id="{6E790D5E-2B0B-4403-818E-07154F9922E0}">
          <p14:sldIdLst>
            <p14:sldId id="1374"/>
            <p14:sldId id="1375"/>
            <p14:sldId id="1376"/>
            <p14:sldId id="1377"/>
            <p14:sldId id="1378"/>
            <p14:sldId id="1379"/>
            <p14:sldId id="1380"/>
            <p14:sldId id="1381"/>
            <p14:sldId id="1382"/>
            <p14:sldId id="1383"/>
            <p14:sldId id="1384"/>
            <p14:sldId id="1385"/>
            <p14:sldId id="1386"/>
            <p14:sldId id="1387"/>
          </p14:sldIdLst>
        </p14:section>
        <p14:section name="10. 테이블 생성과 관리" id="{42B34816-ABE7-4461-8A40-EADA86F6A782}">
          <p14:sldIdLst>
            <p14:sldId id="1388"/>
            <p14:sldId id="1389"/>
            <p14:sldId id="1390"/>
            <p14:sldId id="1391"/>
            <p14:sldId id="1392"/>
            <p14:sldId id="1393"/>
            <p14:sldId id="1394"/>
            <p14:sldId id="1395"/>
            <p14:sldId id="1396"/>
            <p14:sldId id="1397"/>
            <p14:sldId id="1398"/>
            <p14:sldId id="1399"/>
            <p14:sldId id="1400"/>
            <p14:sldId id="1401"/>
            <p14:sldId id="1402"/>
            <p14:sldId id="1403"/>
            <p14:sldId id="1404"/>
            <p14:sldId id="1405"/>
            <p14:sldId id="1406"/>
            <p14:sldId id="1407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</p14:sldIdLst>
        </p14:section>
        <p14:section name="11. 제약조건(Constraints)" id="{E4CA4823-B9E2-44C8-B632-D81D4BF557CB}">
          <p14:sldIdLst>
            <p14:sldId id="1416"/>
            <p14:sldId id="1417"/>
            <p14:sldId id="1418"/>
            <p14:sldId id="1419"/>
            <p14:sldId id="1420"/>
            <p14:sldId id="1421"/>
            <p14:sldId id="1422"/>
            <p14:sldId id="1423"/>
            <p14:sldId id="1424"/>
            <p14:sldId id="1425"/>
            <p14:sldId id="1426"/>
            <p14:sldId id="1427"/>
            <p14:sldId id="1428"/>
            <p14:sldId id="1429"/>
            <p14:sldId id="1430"/>
            <p14:sldId id="1431"/>
            <p14:sldId id="1432"/>
            <p14:sldId id="1433"/>
            <p14:sldId id="1434"/>
            <p14:sldId id="1435"/>
            <p14:sldId id="1436"/>
          </p14:sldIdLst>
        </p14:section>
        <p14:section name="12. 뷰(View)" id="{ED6D7425-8BC9-422C-AD22-320CC309B551}">
          <p14:sldIdLst>
            <p14:sldId id="1437"/>
            <p14:sldId id="1438"/>
            <p14:sldId id="1439"/>
            <p14:sldId id="1440"/>
            <p14:sldId id="1441"/>
            <p14:sldId id="144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1454"/>
            <p14:sldId id="1455"/>
            <p14:sldId id="1456"/>
            <p14:sldId id="1457"/>
            <p14:sldId id="1458"/>
            <p14:sldId id="1459"/>
            <p14:sldId id="1460"/>
            <p14:sldId id="1461"/>
          </p14:sldIdLst>
        </p14:section>
        <p14:section name="13. 시퀀스, 인덱스, 동의어" id="{BDC7E65D-3479-4239-808F-BAAF55CD1432}">
          <p14:sldIdLst>
            <p14:sldId id="1462"/>
            <p14:sldId id="1463"/>
            <p14:sldId id="1464"/>
            <p14:sldId id="1465"/>
            <p14:sldId id="1466"/>
            <p14:sldId id="1467"/>
            <p14:sldId id="1468"/>
            <p14:sldId id="1469"/>
            <p14:sldId id="1470"/>
            <p14:sldId id="1471"/>
            <p14:sldId id="1472"/>
            <p14:sldId id="1473"/>
            <p14:sldId id="1474"/>
            <p14:sldId id="1475"/>
            <p14:sldId id="1476"/>
            <p14:sldId id="1477"/>
            <p14:sldId id="1478"/>
            <p14:sldId id="1479"/>
            <p14:sldId id="1480"/>
            <p14:sldId id="1481"/>
            <p14:sldId id="1482"/>
            <p14:sldId id="1483"/>
            <p14:sldId id="1484"/>
            <p14:sldId id="1485"/>
            <p14:sldId id="14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7F7F4"/>
    <a:srgbClr val="008456"/>
    <a:srgbClr val="F2F2F0"/>
    <a:srgbClr val="F2D1C9"/>
    <a:srgbClr val="FFACAB"/>
    <a:srgbClr val="79D6E4"/>
    <a:srgbClr val="5EB2DB"/>
    <a:srgbClr val="41546B"/>
    <a:srgbClr val="F3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5566" autoAdjust="0"/>
  </p:normalViewPr>
  <p:slideViewPr>
    <p:cSldViewPr>
      <p:cViewPr varScale="1">
        <p:scale>
          <a:sx n="82" d="100"/>
          <a:sy n="82" d="100"/>
        </p:scale>
        <p:origin x="456" y="5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037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564"/>
    </p:cViewPr>
  </p:sorterViewPr>
  <p:notesViewPr>
    <p:cSldViewPr>
      <p:cViewPr varScale="1">
        <p:scale>
          <a:sx n="89" d="100"/>
          <a:sy n="89" d="100"/>
        </p:scale>
        <p:origin x="37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font" Target="fonts/font25.fntdata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font" Target="fonts/font5.fntdata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font" Target="fonts/font16.fntdata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presProps" Target="presProps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font" Target="fonts/font7.fntdata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font" Target="fonts/font18.fntdata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theme" Target="theme/theme1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font" Target="fonts/font9.fntdata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font" Target="fonts/font20.fntdata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handoutMaster" Target="handoutMasters/handoutMaster1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font" Target="fonts/font11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font" Target="fonts/font2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font" Target="fonts/font1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font" Target="fonts/font2.fntdata"/><Relationship Id="rId431" Type="http://schemas.openxmlformats.org/officeDocument/2006/relationships/font" Target="fonts/font23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font" Target="fonts/font13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font" Target="fonts/font3.fntdata"/><Relationship Id="rId432" Type="http://schemas.openxmlformats.org/officeDocument/2006/relationships/font" Target="fonts/font24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font" Target="fonts/font14.fntdata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font" Target="fonts/font4.fntdata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font" Target="fonts/font15.fntdata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font" Target="fonts/font26.fntdata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font" Target="fonts/font6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font" Target="fonts/font17.fntdata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viewProps" Target="viewProps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font" Target="fonts/font8.fntdata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font" Target="fonts/font19.fntdata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tableStyles" Target="tableStyles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notesMaster" Target="notesMasters/notesMaster1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font" Target="fonts/font10.fntdata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3F4368-FEF4-4D4F-B068-BFDB149B323B}" type="doc">
      <dgm:prSet loTypeId="urn:microsoft.com/office/officeart/2005/8/layout/radial1" loCatId="relationship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BAB19FED-E5AB-4A5A-913A-95D47E7021FC}">
      <dgm:prSet phldrT="[텍스트]" custT="1"/>
      <dgm:spPr>
        <a:xfrm>
          <a:off x="1435647" y="1167657"/>
          <a:ext cx="1170234" cy="649659"/>
        </a:xfrm>
        <a:solidFill>
          <a:schemeClr val="accent1">
            <a:lumMod val="20000"/>
            <a:lumOff val="80000"/>
          </a:schemeClr>
        </a:solidFill>
      </dgm:spPr>
      <dgm:t>
        <a:bodyPr lIns="0" tIns="0" rIns="0"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ko-KR" altLang="en-US" sz="1400" b="0" dirty="0" err="1">
              <a:latin typeface="+mn-ea"/>
              <a:ea typeface="+mn-ea"/>
              <a:cs typeface="+mn-cs"/>
            </a:rPr>
            <a:t>단일행</a:t>
          </a:r>
          <a:r>
            <a:rPr lang="ko-KR" altLang="en-US" sz="1400" b="0" dirty="0">
              <a:latin typeface="+mn-ea"/>
              <a:ea typeface="+mn-ea"/>
              <a:cs typeface="+mn-cs"/>
            </a:rPr>
            <a:t> 함수</a:t>
          </a:r>
        </a:p>
      </dgm:t>
    </dgm:pt>
    <dgm:pt modelId="{ADC9911C-1D74-43DF-8120-5D78EF0E7118}" type="parTrans" cxnId="{4D7A996D-0A98-4AD5-83C4-99321CC9501F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04DE1A91-0388-4E1E-A6C2-E52D14FECB69}" type="sibTrans" cxnId="{4D7A996D-0A98-4AD5-83C4-99321CC9501F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DE514782-84DE-41FD-B9BF-AF30634EED01}">
      <dgm:prSet phldrT="[텍스트]" custT="1"/>
      <dgm:spPr>
        <a:xfrm>
          <a:off x="1435647" y="96917"/>
          <a:ext cx="1170234" cy="649659"/>
        </a:xfrm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Character</a:t>
          </a:r>
        </a:p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dirty="0">
              <a:latin typeface="+mn-ea"/>
              <a:ea typeface="+mn-ea"/>
              <a:cs typeface="+mn-cs"/>
            </a:rPr>
            <a:t>문자 함수</a:t>
          </a:r>
          <a:r>
            <a:rPr lang="en-US" altLang="ko-KR" sz="1400" b="0" dirty="0">
              <a:latin typeface="+mn-ea"/>
              <a:ea typeface="+mn-ea"/>
              <a:cs typeface="+mn-cs"/>
            </a:rPr>
            <a:t>)</a:t>
          </a:r>
          <a:endParaRPr lang="ko-KR" altLang="en-US" sz="1400" b="0" dirty="0">
            <a:latin typeface="+mn-ea"/>
            <a:ea typeface="+mn-ea"/>
            <a:cs typeface="+mn-cs"/>
          </a:endParaRPr>
        </a:p>
      </dgm:t>
    </dgm:pt>
    <dgm:pt modelId="{271C9EA0-19D4-48F7-914D-EAC86D87DF6A}" type="parTrans" cxnId="{8532878C-27F8-4D5E-9E76-1F6F0785641B}">
      <dgm:prSet custT="1"/>
      <dgm:spPr>
        <a:xfrm rot="16200000">
          <a:off x="1810224" y="938804"/>
          <a:ext cx="421080" cy="36625"/>
        </a:xfrm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endParaRPr lang="ko-KR" altLang="en-US" sz="1400" b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gm:t>
    </dgm:pt>
    <dgm:pt modelId="{ABE9E5EB-6D2B-4C80-8B3F-6DA48F920E02}" type="sibTrans" cxnId="{8532878C-27F8-4D5E-9E76-1F6F0785641B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26B111AF-954F-4FEB-A57B-565E733A5852}">
      <dgm:prSet phldrT="[텍스트]" custT="1"/>
      <dgm:spPr>
        <a:xfrm>
          <a:off x="2822910" y="809684"/>
          <a:ext cx="1170234" cy="649659"/>
        </a:xfrm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Number</a:t>
          </a:r>
        </a:p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dirty="0">
              <a:latin typeface="+mn-ea"/>
              <a:ea typeface="+mn-ea"/>
              <a:cs typeface="+mn-cs"/>
            </a:rPr>
            <a:t>숫자 함수</a:t>
          </a:r>
          <a:r>
            <a:rPr lang="en-US" altLang="ko-KR" sz="1400" b="0" dirty="0">
              <a:latin typeface="+mn-ea"/>
              <a:ea typeface="+mn-ea"/>
              <a:cs typeface="+mn-cs"/>
            </a:rPr>
            <a:t>)</a:t>
          </a:r>
          <a:endParaRPr lang="ko-KR" altLang="en-US" sz="1400" b="0" dirty="0">
            <a:latin typeface="+mn-ea"/>
            <a:ea typeface="+mn-ea"/>
            <a:cs typeface="+mn-cs"/>
          </a:endParaRPr>
        </a:p>
      </dgm:t>
    </dgm:pt>
    <dgm:pt modelId="{93182040-46F5-4CF9-81F2-8FEF6A5DFC4E}" type="parTrans" cxnId="{F22BAD37-00C9-41C7-AA9F-72D1BF73B56F}">
      <dgm:prSet custT="1"/>
      <dgm:spPr>
        <a:xfrm rot="20731853">
          <a:off x="2546024" y="1295188"/>
          <a:ext cx="336743" cy="36625"/>
        </a:xfrm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endParaRPr lang="ko-KR" altLang="en-US" sz="1400" b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gm:t>
    </dgm:pt>
    <dgm:pt modelId="{DDDD39BD-545B-4575-8E57-9D3D6010EE33}" type="sibTrans" cxnId="{F22BAD37-00C9-41C7-AA9F-72D1BF73B56F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03D76834-3F88-41BD-B78B-CD6CC7CDB6A8}">
      <dgm:prSet phldrT="[텍스트]" custT="1"/>
      <dgm:spPr>
        <a:xfrm>
          <a:off x="2288332" y="2036154"/>
          <a:ext cx="1170234" cy="649659"/>
        </a:xfrm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Date</a:t>
          </a:r>
        </a:p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dirty="0">
              <a:latin typeface="+mn-ea"/>
              <a:ea typeface="+mn-ea"/>
              <a:cs typeface="+mn-cs"/>
            </a:rPr>
            <a:t>날짜 함수</a:t>
          </a:r>
          <a:r>
            <a:rPr lang="en-US" altLang="ko-KR" sz="1400" b="0" dirty="0">
              <a:latin typeface="+mn-ea"/>
              <a:ea typeface="+mn-ea"/>
              <a:cs typeface="+mn-cs"/>
            </a:rPr>
            <a:t>)</a:t>
          </a:r>
          <a:endParaRPr lang="ko-KR" altLang="en-US" sz="1400" b="0" dirty="0">
            <a:latin typeface="+mn-ea"/>
            <a:ea typeface="+mn-ea"/>
            <a:cs typeface="+mn-cs"/>
          </a:endParaRPr>
        </a:p>
      </dgm:t>
    </dgm:pt>
    <dgm:pt modelId="{20A8AD6B-89B1-436B-A38A-F464D16EE74A}" type="parTrans" cxnId="{585EBFBF-92B5-47CD-AF5B-542BD815E211}">
      <dgm:prSet custT="1"/>
      <dgm:spPr>
        <a:xfrm rot="2731579">
          <a:off x="2238253" y="1908423"/>
          <a:ext cx="417708" cy="36625"/>
        </a:xfrm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endParaRPr lang="ko-KR" altLang="en-US" sz="1400" b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gm:t>
    </dgm:pt>
    <dgm:pt modelId="{9B253F8C-7861-4972-B9B7-42B4D378A4B7}" type="sibTrans" cxnId="{585EBFBF-92B5-47CD-AF5B-542BD815E211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3AB0EAEC-6C3C-4F08-9C7E-72B48497ACEB}">
      <dgm:prSet phldrT="[텍스트]" custT="1"/>
      <dgm:spPr>
        <a:xfrm>
          <a:off x="595509" y="2036151"/>
          <a:ext cx="1170234" cy="649659"/>
        </a:xfrm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Conversion</a:t>
          </a:r>
        </a:p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dirty="0">
              <a:latin typeface="+mn-ea"/>
              <a:ea typeface="+mn-ea"/>
              <a:cs typeface="+mn-cs"/>
            </a:rPr>
            <a:t>변환 함수</a:t>
          </a:r>
          <a:r>
            <a:rPr lang="en-US" altLang="ko-KR" sz="1400" b="0" dirty="0">
              <a:latin typeface="+mn-ea"/>
              <a:ea typeface="+mn-ea"/>
              <a:cs typeface="+mn-cs"/>
            </a:rPr>
            <a:t>)</a:t>
          </a:r>
          <a:endParaRPr lang="ko-KR" altLang="en-US" sz="1400" b="0" dirty="0">
            <a:latin typeface="+mn-ea"/>
            <a:ea typeface="+mn-ea"/>
            <a:cs typeface="+mn-cs"/>
          </a:endParaRPr>
        </a:p>
      </dgm:t>
    </dgm:pt>
    <dgm:pt modelId="{23DAEABA-5D9D-4E9F-8BD3-8491A0F8E868}" type="parTrans" cxnId="{D3B4CE96-9A2D-4F6E-80AC-1ECDD8B597E1}">
      <dgm:prSet custT="1"/>
      <dgm:spPr>
        <a:xfrm rot="8042954">
          <a:off x="1394679" y="1908421"/>
          <a:ext cx="412032" cy="36625"/>
        </a:xfrm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endParaRPr lang="ko-KR" altLang="en-US" sz="1400" b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gm:t>
    </dgm:pt>
    <dgm:pt modelId="{29630B57-4ECE-4F50-BB5D-A51142F08451}" type="sibTrans" cxnId="{D3B4CE96-9A2D-4F6E-80AC-1ECDD8B597E1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5C6AFE0E-0847-4933-A050-6A5EFF25A436}">
      <dgm:prSet phldrT="[텍스트]" custT="1"/>
      <dgm:spPr>
        <a:xfrm>
          <a:off x="60928" y="809685"/>
          <a:ext cx="1170234" cy="649659"/>
        </a:xfrm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General</a:t>
          </a:r>
          <a:endParaRPr lang="ko-KR" altLang="en-US" sz="1400" b="0" dirty="0">
            <a:latin typeface="+mn-ea"/>
            <a:ea typeface="+mn-ea"/>
            <a:cs typeface="+mn-cs"/>
          </a:endParaRPr>
        </a:p>
      </dgm:t>
    </dgm:pt>
    <dgm:pt modelId="{561793C4-BE15-473F-BD31-593009C0AEF6}" type="parTrans" cxnId="{348E5E85-0FC9-402C-8BF0-EB68D614BD31}">
      <dgm:prSet custT="1"/>
      <dgm:spPr>
        <a:xfrm rot="11675729">
          <a:off x="1170527" y="1295188"/>
          <a:ext cx="325755" cy="36625"/>
        </a:xfrm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endParaRPr lang="ko-KR" altLang="en-US" sz="1400" b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gm:t>
    </dgm:pt>
    <dgm:pt modelId="{988CF988-A671-4B63-924A-26D525A98FA5}" type="sibTrans" cxnId="{348E5E85-0FC9-402C-8BF0-EB68D614BD31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9087C9AF-AF60-4CF7-AC5F-B195490F6748}" type="pres">
      <dgm:prSet presAssocID="{263F4368-FEF4-4D4F-B068-BFDB149B323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E2B015-33FA-43B8-A778-95250E9B9F69}" type="pres">
      <dgm:prSet presAssocID="{BAB19FED-E5AB-4A5A-913A-95D47E7021FC}" presName="centerShape" presStyleLbl="node0" presStyleIdx="0" presStyleCnt="1" custScaleX="142303" custScaleY="79000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76059A4-9F8D-4726-99E0-A46E0830094C}" type="pres">
      <dgm:prSet presAssocID="{271C9EA0-19D4-48F7-914D-EAC86D87DF6A}" presName="Name9" presStyleLbl="parChTrans1D2" presStyleIdx="0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21080" y="18312"/>
              </a:lnTo>
            </a:path>
          </a:pathLst>
        </a:custGeom>
      </dgm:spPr>
      <dgm:t>
        <a:bodyPr/>
        <a:lstStyle/>
        <a:p>
          <a:pPr latinLnBrk="1"/>
          <a:endParaRPr lang="ko-KR" altLang="en-US"/>
        </a:p>
      </dgm:t>
    </dgm:pt>
    <dgm:pt modelId="{0F14C4E7-0676-4380-99B1-9B656FE580E6}" type="pres">
      <dgm:prSet presAssocID="{271C9EA0-19D4-48F7-914D-EAC86D87DF6A}" presName="connTx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318F239A-F721-46C3-AC2B-2A032C8E76A3}" type="pres">
      <dgm:prSet presAssocID="{DE514782-84DE-41FD-B9BF-AF30634EED01}" presName="node" presStyleLbl="node1" presStyleIdx="0" presStyleCnt="5" custScaleX="142303" custScaleY="79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96A2D83-6084-4E2B-8C39-FDF060E5BB37}" type="pres">
      <dgm:prSet presAssocID="{93182040-46F5-4CF9-81F2-8FEF6A5DFC4E}" presName="Name9" presStyleLbl="parChTrans1D2" presStyleIdx="1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336743" y="18312"/>
              </a:lnTo>
            </a:path>
          </a:pathLst>
        </a:custGeom>
      </dgm:spPr>
      <dgm:t>
        <a:bodyPr/>
        <a:lstStyle/>
        <a:p>
          <a:pPr latinLnBrk="1"/>
          <a:endParaRPr lang="ko-KR" altLang="en-US"/>
        </a:p>
      </dgm:t>
    </dgm:pt>
    <dgm:pt modelId="{9C284B92-7C4C-4EB7-BC75-2031B6C40EE0}" type="pres">
      <dgm:prSet presAssocID="{93182040-46F5-4CF9-81F2-8FEF6A5DFC4E}" presName="connTx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0AA8E13E-5194-4122-9FFA-B9BA32BAA773}" type="pres">
      <dgm:prSet presAssocID="{26B111AF-954F-4FEB-A57B-565E733A5852}" presName="node" presStyleLbl="node1" presStyleIdx="1" presStyleCnt="5" custScaleX="142303" custScaleY="79000" custRadScaleRad="133805" custRadScaleInc="9808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8C949A4-4BAD-4C0E-B189-DC519E185965}" type="pres">
      <dgm:prSet presAssocID="{20A8AD6B-89B1-436B-A38A-F464D16EE74A}" presName="Name9" presStyleLbl="parChTrans1D2" presStyleIdx="2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17708" y="18312"/>
              </a:lnTo>
            </a:path>
          </a:pathLst>
        </a:custGeom>
      </dgm:spPr>
      <dgm:t>
        <a:bodyPr/>
        <a:lstStyle/>
        <a:p>
          <a:pPr latinLnBrk="1"/>
          <a:endParaRPr lang="ko-KR" altLang="en-US"/>
        </a:p>
      </dgm:t>
    </dgm:pt>
    <dgm:pt modelId="{E1F3B663-A7ED-4323-B148-9EF0FA0DFB22}" type="pres">
      <dgm:prSet presAssocID="{20A8AD6B-89B1-436B-A38A-F464D16EE74A}" presName="connTx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9DF908F-EDB4-4F82-9EB7-0637DDE0129C}" type="pres">
      <dgm:prSet presAssocID="{03D76834-3F88-41BD-B78B-CD6CC7CDB6A8}" presName="node" presStyleLbl="node1" presStyleIdx="2" presStyleCnt="5" custScaleX="142303" custScaleY="79000" custRadScaleRad="113670" custRadScaleInc="-23538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C423A84-12A0-4887-B3E8-38853024CA8B}" type="pres">
      <dgm:prSet presAssocID="{23DAEABA-5D9D-4E9F-8BD3-8491A0F8E868}" presName="Name9" presStyleLbl="parChTrans1D2" presStyleIdx="3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12032" y="18312"/>
              </a:lnTo>
            </a:path>
          </a:pathLst>
        </a:custGeom>
      </dgm:spPr>
      <dgm:t>
        <a:bodyPr/>
        <a:lstStyle/>
        <a:p>
          <a:pPr latinLnBrk="1"/>
          <a:endParaRPr lang="ko-KR" altLang="en-US"/>
        </a:p>
      </dgm:t>
    </dgm:pt>
    <dgm:pt modelId="{A79D007D-9671-4C85-8B9C-3893F3547FAF}" type="pres">
      <dgm:prSet presAssocID="{23DAEABA-5D9D-4E9F-8BD3-8491A0F8E868}" presName="connTx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642E98AA-843F-4344-9F95-EF0C8784E5AF}" type="pres">
      <dgm:prSet presAssocID="{3AB0EAEC-6C3C-4F08-9C7E-72B48497ACEB}" presName="node" presStyleLbl="node1" presStyleIdx="3" presStyleCnt="5" custScaleX="142303" custScaleY="79000" custRadScaleRad="112852" custRadScaleInc="2235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F9DAE00-6E29-4337-BCF7-E8AA41C3C942}" type="pres">
      <dgm:prSet presAssocID="{561793C4-BE15-473F-BD31-593009C0AEF6}" presName="Name9" presStyleLbl="parChTrans1D2" presStyleIdx="4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325755" y="18312"/>
              </a:lnTo>
            </a:path>
          </a:pathLst>
        </a:custGeom>
      </dgm:spPr>
      <dgm:t>
        <a:bodyPr/>
        <a:lstStyle/>
        <a:p>
          <a:pPr latinLnBrk="1"/>
          <a:endParaRPr lang="ko-KR" altLang="en-US"/>
        </a:p>
      </dgm:t>
    </dgm:pt>
    <dgm:pt modelId="{257CBADC-70DF-41F6-817C-EE7D3419EF60}" type="pres">
      <dgm:prSet presAssocID="{561793C4-BE15-473F-BD31-593009C0AEF6}" presName="connTx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1F01F9C-0607-4C22-831C-754276FD35EA}" type="pres">
      <dgm:prSet presAssocID="{5C6AFE0E-0847-4933-A050-6A5EFF25A436}" presName="node" presStyleLbl="node1" presStyleIdx="4" presStyleCnt="5" custScaleX="142303" custScaleY="79000" custRadScaleRad="132671" custRadScaleInc="-945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B94ADE78-300D-4E26-9F30-D38C2339EA60}" type="presOf" srcId="{DE514782-84DE-41FD-B9BF-AF30634EED01}" destId="{318F239A-F721-46C3-AC2B-2A032C8E76A3}" srcOrd="0" destOrd="0" presId="urn:microsoft.com/office/officeart/2005/8/layout/radial1"/>
    <dgm:cxn modelId="{0CD6E98A-9D4F-457D-A00E-FD17C88B5CDD}" type="presOf" srcId="{93182040-46F5-4CF9-81F2-8FEF6A5DFC4E}" destId="{9C284B92-7C4C-4EB7-BC75-2031B6C40EE0}" srcOrd="1" destOrd="0" presId="urn:microsoft.com/office/officeart/2005/8/layout/radial1"/>
    <dgm:cxn modelId="{DE11D7DB-66F0-40A8-BF82-233E8D9C2D4B}" type="presOf" srcId="{20A8AD6B-89B1-436B-A38A-F464D16EE74A}" destId="{48C949A4-4BAD-4C0E-B189-DC519E185965}" srcOrd="0" destOrd="0" presId="urn:microsoft.com/office/officeart/2005/8/layout/radial1"/>
    <dgm:cxn modelId="{B1AAB130-5841-4DB6-AA01-0B671A8E11C5}" type="presOf" srcId="{5C6AFE0E-0847-4933-A050-6A5EFF25A436}" destId="{F1F01F9C-0607-4C22-831C-754276FD35EA}" srcOrd="0" destOrd="0" presId="urn:microsoft.com/office/officeart/2005/8/layout/radial1"/>
    <dgm:cxn modelId="{FF6013DA-5BA1-4760-98FC-BBFCA276D74C}" type="presOf" srcId="{93182040-46F5-4CF9-81F2-8FEF6A5DFC4E}" destId="{796A2D83-6084-4E2B-8C39-FDF060E5BB37}" srcOrd="0" destOrd="0" presId="urn:microsoft.com/office/officeart/2005/8/layout/radial1"/>
    <dgm:cxn modelId="{FC26CC31-402E-4CA7-9BA1-0624A53DB67B}" type="presOf" srcId="{271C9EA0-19D4-48F7-914D-EAC86D87DF6A}" destId="{0F14C4E7-0676-4380-99B1-9B656FE580E6}" srcOrd="1" destOrd="0" presId="urn:microsoft.com/office/officeart/2005/8/layout/radial1"/>
    <dgm:cxn modelId="{D7737524-83AC-4F63-B95C-DAAA2CAF14E9}" type="presOf" srcId="{263F4368-FEF4-4D4F-B068-BFDB149B323B}" destId="{9087C9AF-AF60-4CF7-AC5F-B195490F6748}" srcOrd="0" destOrd="0" presId="urn:microsoft.com/office/officeart/2005/8/layout/radial1"/>
    <dgm:cxn modelId="{348E5E85-0FC9-402C-8BF0-EB68D614BD31}" srcId="{BAB19FED-E5AB-4A5A-913A-95D47E7021FC}" destId="{5C6AFE0E-0847-4933-A050-6A5EFF25A436}" srcOrd="4" destOrd="0" parTransId="{561793C4-BE15-473F-BD31-593009C0AEF6}" sibTransId="{988CF988-A671-4B63-924A-26D525A98FA5}"/>
    <dgm:cxn modelId="{03A40FF1-4E8F-4807-B6B6-B78E31E625D5}" type="presOf" srcId="{BAB19FED-E5AB-4A5A-913A-95D47E7021FC}" destId="{CDE2B015-33FA-43B8-A778-95250E9B9F69}" srcOrd="0" destOrd="0" presId="urn:microsoft.com/office/officeart/2005/8/layout/radial1"/>
    <dgm:cxn modelId="{5CCBA65E-636B-449B-BD17-07D2F2E5F1E4}" type="presOf" srcId="{271C9EA0-19D4-48F7-914D-EAC86D87DF6A}" destId="{D76059A4-9F8D-4726-99E0-A46E0830094C}" srcOrd="0" destOrd="0" presId="urn:microsoft.com/office/officeart/2005/8/layout/radial1"/>
    <dgm:cxn modelId="{4D7A996D-0A98-4AD5-83C4-99321CC9501F}" srcId="{263F4368-FEF4-4D4F-B068-BFDB149B323B}" destId="{BAB19FED-E5AB-4A5A-913A-95D47E7021FC}" srcOrd="0" destOrd="0" parTransId="{ADC9911C-1D74-43DF-8120-5D78EF0E7118}" sibTransId="{04DE1A91-0388-4E1E-A6C2-E52D14FECB69}"/>
    <dgm:cxn modelId="{585EBFBF-92B5-47CD-AF5B-542BD815E211}" srcId="{BAB19FED-E5AB-4A5A-913A-95D47E7021FC}" destId="{03D76834-3F88-41BD-B78B-CD6CC7CDB6A8}" srcOrd="2" destOrd="0" parTransId="{20A8AD6B-89B1-436B-A38A-F464D16EE74A}" sibTransId="{9B253F8C-7861-4972-B9B7-42B4D378A4B7}"/>
    <dgm:cxn modelId="{88079423-55A1-4AFC-A303-14FB5581D571}" type="presOf" srcId="{561793C4-BE15-473F-BD31-593009C0AEF6}" destId="{CF9DAE00-6E29-4337-BCF7-E8AA41C3C942}" srcOrd="0" destOrd="0" presId="urn:microsoft.com/office/officeart/2005/8/layout/radial1"/>
    <dgm:cxn modelId="{51D89B31-E60C-405C-B333-5C2F3A76C42E}" type="presOf" srcId="{03D76834-3F88-41BD-B78B-CD6CC7CDB6A8}" destId="{39DF908F-EDB4-4F82-9EB7-0637DDE0129C}" srcOrd="0" destOrd="0" presId="urn:microsoft.com/office/officeart/2005/8/layout/radial1"/>
    <dgm:cxn modelId="{20713CAC-8543-4B7E-81E6-2FAB3BA6FA27}" type="presOf" srcId="{23DAEABA-5D9D-4E9F-8BD3-8491A0F8E868}" destId="{A79D007D-9671-4C85-8B9C-3893F3547FAF}" srcOrd="1" destOrd="0" presId="urn:microsoft.com/office/officeart/2005/8/layout/radial1"/>
    <dgm:cxn modelId="{AF25CF11-0649-499A-832D-24AD87229EC6}" type="presOf" srcId="{23DAEABA-5D9D-4E9F-8BD3-8491A0F8E868}" destId="{BC423A84-12A0-4887-B3E8-38853024CA8B}" srcOrd="0" destOrd="0" presId="urn:microsoft.com/office/officeart/2005/8/layout/radial1"/>
    <dgm:cxn modelId="{8BB9C895-9AE3-47E9-A57E-604B8F629D66}" type="presOf" srcId="{561793C4-BE15-473F-BD31-593009C0AEF6}" destId="{257CBADC-70DF-41F6-817C-EE7D3419EF60}" srcOrd="1" destOrd="0" presId="urn:microsoft.com/office/officeart/2005/8/layout/radial1"/>
    <dgm:cxn modelId="{D3B4CE96-9A2D-4F6E-80AC-1ECDD8B597E1}" srcId="{BAB19FED-E5AB-4A5A-913A-95D47E7021FC}" destId="{3AB0EAEC-6C3C-4F08-9C7E-72B48497ACEB}" srcOrd="3" destOrd="0" parTransId="{23DAEABA-5D9D-4E9F-8BD3-8491A0F8E868}" sibTransId="{29630B57-4ECE-4F50-BB5D-A51142F08451}"/>
    <dgm:cxn modelId="{F22BAD37-00C9-41C7-AA9F-72D1BF73B56F}" srcId="{BAB19FED-E5AB-4A5A-913A-95D47E7021FC}" destId="{26B111AF-954F-4FEB-A57B-565E733A5852}" srcOrd="1" destOrd="0" parTransId="{93182040-46F5-4CF9-81F2-8FEF6A5DFC4E}" sibTransId="{DDDD39BD-545B-4575-8E57-9D3D6010EE33}"/>
    <dgm:cxn modelId="{8532878C-27F8-4D5E-9E76-1F6F0785641B}" srcId="{BAB19FED-E5AB-4A5A-913A-95D47E7021FC}" destId="{DE514782-84DE-41FD-B9BF-AF30634EED01}" srcOrd="0" destOrd="0" parTransId="{271C9EA0-19D4-48F7-914D-EAC86D87DF6A}" sibTransId="{ABE9E5EB-6D2B-4C80-8B3F-6DA48F920E02}"/>
    <dgm:cxn modelId="{E13C89E4-C898-44F7-BE7F-0B58E699FE01}" type="presOf" srcId="{26B111AF-954F-4FEB-A57B-565E733A5852}" destId="{0AA8E13E-5194-4122-9FFA-B9BA32BAA773}" srcOrd="0" destOrd="0" presId="urn:microsoft.com/office/officeart/2005/8/layout/radial1"/>
    <dgm:cxn modelId="{866B0688-02DB-4164-AB4C-581EF38CB376}" type="presOf" srcId="{3AB0EAEC-6C3C-4F08-9C7E-72B48497ACEB}" destId="{642E98AA-843F-4344-9F95-EF0C8784E5AF}" srcOrd="0" destOrd="0" presId="urn:microsoft.com/office/officeart/2005/8/layout/radial1"/>
    <dgm:cxn modelId="{E80C1B79-A6A6-41F0-B091-F49714C020CE}" type="presOf" srcId="{20A8AD6B-89B1-436B-A38A-F464D16EE74A}" destId="{E1F3B663-A7ED-4323-B148-9EF0FA0DFB22}" srcOrd="1" destOrd="0" presId="urn:microsoft.com/office/officeart/2005/8/layout/radial1"/>
    <dgm:cxn modelId="{8D95F2A0-BC57-4889-996D-8BC2185A7086}" type="presParOf" srcId="{9087C9AF-AF60-4CF7-AC5F-B195490F6748}" destId="{CDE2B015-33FA-43B8-A778-95250E9B9F69}" srcOrd="0" destOrd="0" presId="urn:microsoft.com/office/officeart/2005/8/layout/radial1"/>
    <dgm:cxn modelId="{3471A2F8-EDCD-45FD-8187-8FD3B870E60E}" type="presParOf" srcId="{9087C9AF-AF60-4CF7-AC5F-B195490F6748}" destId="{D76059A4-9F8D-4726-99E0-A46E0830094C}" srcOrd="1" destOrd="0" presId="urn:microsoft.com/office/officeart/2005/8/layout/radial1"/>
    <dgm:cxn modelId="{A82E9427-C31E-4ECE-AE91-11EF97C539E3}" type="presParOf" srcId="{D76059A4-9F8D-4726-99E0-A46E0830094C}" destId="{0F14C4E7-0676-4380-99B1-9B656FE580E6}" srcOrd="0" destOrd="0" presId="urn:microsoft.com/office/officeart/2005/8/layout/radial1"/>
    <dgm:cxn modelId="{4EB6FA8A-5B3B-429C-8FAA-98B4645A619F}" type="presParOf" srcId="{9087C9AF-AF60-4CF7-AC5F-B195490F6748}" destId="{318F239A-F721-46C3-AC2B-2A032C8E76A3}" srcOrd="2" destOrd="0" presId="urn:microsoft.com/office/officeart/2005/8/layout/radial1"/>
    <dgm:cxn modelId="{32B710CB-99CD-4750-935C-E591BBEBFE8C}" type="presParOf" srcId="{9087C9AF-AF60-4CF7-AC5F-B195490F6748}" destId="{796A2D83-6084-4E2B-8C39-FDF060E5BB37}" srcOrd="3" destOrd="0" presId="urn:microsoft.com/office/officeart/2005/8/layout/radial1"/>
    <dgm:cxn modelId="{25D805B1-3F23-4F21-8389-D9AE40AC91A2}" type="presParOf" srcId="{796A2D83-6084-4E2B-8C39-FDF060E5BB37}" destId="{9C284B92-7C4C-4EB7-BC75-2031B6C40EE0}" srcOrd="0" destOrd="0" presId="urn:microsoft.com/office/officeart/2005/8/layout/radial1"/>
    <dgm:cxn modelId="{EACBB669-EF12-40FE-801B-92DB5BA490C0}" type="presParOf" srcId="{9087C9AF-AF60-4CF7-AC5F-B195490F6748}" destId="{0AA8E13E-5194-4122-9FFA-B9BA32BAA773}" srcOrd="4" destOrd="0" presId="urn:microsoft.com/office/officeart/2005/8/layout/radial1"/>
    <dgm:cxn modelId="{14B90B76-BF07-431C-AAAC-B41D477AE7ED}" type="presParOf" srcId="{9087C9AF-AF60-4CF7-AC5F-B195490F6748}" destId="{48C949A4-4BAD-4C0E-B189-DC519E185965}" srcOrd="5" destOrd="0" presId="urn:microsoft.com/office/officeart/2005/8/layout/radial1"/>
    <dgm:cxn modelId="{D1B049C1-9B66-4703-84EE-4C692065440F}" type="presParOf" srcId="{48C949A4-4BAD-4C0E-B189-DC519E185965}" destId="{E1F3B663-A7ED-4323-B148-9EF0FA0DFB22}" srcOrd="0" destOrd="0" presId="urn:microsoft.com/office/officeart/2005/8/layout/radial1"/>
    <dgm:cxn modelId="{5BCC919A-174D-41DA-BEF1-E0CD92C2F496}" type="presParOf" srcId="{9087C9AF-AF60-4CF7-AC5F-B195490F6748}" destId="{39DF908F-EDB4-4F82-9EB7-0637DDE0129C}" srcOrd="6" destOrd="0" presId="urn:microsoft.com/office/officeart/2005/8/layout/radial1"/>
    <dgm:cxn modelId="{8EE764AC-B1BC-42AF-8C43-DD76AE8CC85C}" type="presParOf" srcId="{9087C9AF-AF60-4CF7-AC5F-B195490F6748}" destId="{BC423A84-12A0-4887-B3E8-38853024CA8B}" srcOrd="7" destOrd="0" presId="urn:microsoft.com/office/officeart/2005/8/layout/radial1"/>
    <dgm:cxn modelId="{825BBD01-5E72-4D22-BCD4-CE65C279F011}" type="presParOf" srcId="{BC423A84-12A0-4887-B3E8-38853024CA8B}" destId="{A79D007D-9671-4C85-8B9C-3893F3547FAF}" srcOrd="0" destOrd="0" presId="urn:microsoft.com/office/officeart/2005/8/layout/radial1"/>
    <dgm:cxn modelId="{633915A5-F0D3-432E-9DE5-36CB0BF4F7EF}" type="presParOf" srcId="{9087C9AF-AF60-4CF7-AC5F-B195490F6748}" destId="{642E98AA-843F-4344-9F95-EF0C8784E5AF}" srcOrd="8" destOrd="0" presId="urn:microsoft.com/office/officeart/2005/8/layout/radial1"/>
    <dgm:cxn modelId="{589BF3F8-DAF0-4AEF-A6D6-2A7002AE88B7}" type="presParOf" srcId="{9087C9AF-AF60-4CF7-AC5F-B195490F6748}" destId="{CF9DAE00-6E29-4337-BCF7-E8AA41C3C942}" srcOrd="9" destOrd="0" presId="urn:microsoft.com/office/officeart/2005/8/layout/radial1"/>
    <dgm:cxn modelId="{972BD388-C7D9-4B63-8084-ED9ED32FAE00}" type="presParOf" srcId="{CF9DAE00-6E29-4337-BCF7-E8AA41C3C942}" destId="{257CBADC-70DF-41F6-817C-EE7D3419EF60}" srcOrd="0" destOrd="0" presId="urn:microsoft.com/office/officeart/2005/8/layout/radial1"/>
    <dgm:cxn modelId="{DC973E72-5F8D-4A01-B9DF-0A8AD7502D1D}" type="presParOf" srcId="{9087C9AF-AF60-4CF7-AC5F-B195490F6748}" destId="{F1F01F9C-0607-4C22-831C-754276FD35EA}" srcOrd="10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2B015-33FA-43B8-A778-95250E9B9F69}">
      <dsp:nvSpPr>
        <dsp:cNvPr id="0" name=""/>
        <dsp:cNvSpPr/>
      </dsp:nvSpPr>
      <dsp:spPr>
        <a:xfrm>
          <a:off x="1604334" y="1167713"/>
          <a:ext cx="1169654" cy="64933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400" b="0" kern="1200" dirty="0" err="1">
              <a:latin typeface="+mn-ea"/>
              <a:ea typeface="+mn-ea"/>
              <a:cs typeface="+mn-cs"/>
            </a:rPr>
            <a:t>단일행</a:t>
          </a:r>
          <a:r>
            <a:rPr lang="ko-KR" altLang="en-US" sz="1400" b="0" kern="1200" dirty="0">
              <a:latin typeface="+mn-ea"/>
              <a:ea typeface="+mn-ea"/>
              <a:cs typeface="+mn-cs"/>
            </a:rPr>
            <a:t> 함수</a:t>
          </a:r>
        </a:p>
      </dsp:txBody>
      <dsp:txXfrm>
        <a:off x="1604334" y="1167713"/>
        <a:ext cx="1169654" cy="649337"/>
      </dsp:txXfrm>
    </dsp:sp>
    <dsp:sp modelId="{D76059A4-9F8D-4726-99E0-A46E0830094C}">
      <dsp:nvSpPr>
        <dsp:cNvPr id="0" name=""/>
        <dsp:cNvSpPr/>
      </dsp:nvSpPr>
      <dsp:spPr>
        <a:xfrm rot="16200000">
          <a:off x="1979010" y="940666"/>
          <a:ext cx="420303" cy="33791"/>
        </a:xfrm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21080" y="183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ko-KR" altLang="en-US" sz="1400" b="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sp:txBody>
      <dsp:txXfrm>
        <a:off x="2178654" y="947054"/>
        <a:ext cx="21015" cy="21015"/>
      </dsp:txXfrm>
    </dsp:sp>
    <dsp:sp modelId="{318F239A-F721-46C3-AC2B-2A032C8E76A3}">
      <dsp:nvSpPr>
        <dsp:cNvPr id="0" name=""/>
        <dsp:cNvSpPr/>
      </dsp:nvSpPr>
      <dsp:spPr>
        <a:xfrm>
          <a:off x="1604334" y="98072"/>
          <a:ext cx="1169654" cy="64933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Character</a:t>
          </a: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kern="1200" dirty="0">
              <a:latin typeface="+mn-ea"/>
              <a:ea typeface="+mn-ea"/>
              <a:cs typeface="+mn-cs"/>
            </a:rPr>
            <a:t>문자 함수</a:t>
          </a:r>
          <a:r>
            <a:rPr lang="en-US" altLang="ko-KR" sz="1400" b="0" kern="1200" dirty="0">
              <a:latin typeface="+mn-ea"/>
              <a:ea typeface="+mn-ea"/>
              <a:cs typeface="+mn-cs"/>
            </a:rPr>
            <a:t>)</a:t>
          </a:r>
          <a:endParaRPr lang="ko-KR" altLang="en-US" sz="1400" b="0" kern="1200" dirty="0">
            <a:latin typeface="+mn-ea"/>
            <a:ea typeface="+mn-ea"/>
            <a:cs typeface="+mn-cs"/>
          </a:endParaRPr>
        </a:p>
      </dsp:txBody>
      <dsp:txXfrm>
        <a:off x="1604334" y="98072"/>
        <a:ext cx="1169654" cy="649337"/>
      </dsp:txXfrm>
    </dsp:sp>
    <dsp:sp modelId="{796A2D83-6084-4E2B-8C39-FDF060E5BB37}">
      <dsp:nvSpPr>
        <dsp:cNvPr id="0" name=""/>
        <dsp:cNvSpPr/>
      </dsp:nvSpPr>
      <dsp:spPr>
        <a:xfrm rot="20731853">
          <a:off x="2714172" y="1296684"/>
          <a:ext cx="335816" cy="33791"/>
        </a:xfrm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336743" y="183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ko-KR" altLang="en-US" sz="1400" b="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sp:txBody>
      <dsp:txXfrm>
        <a:off x="2873685" y="1305184"/>
        <a:ext cx="16790" cy="16790"/>
      </dsp:txXfrm>
    </dsp:sp>
    <dsp:sp modelId="{0AA8E13E-5194-4122-9FFA-B9BA32BAA773}">
      <dsp:nvSpPr>
        <dsp:cNvPr id="0" name=""/>
        <dsp:cNvSpPr/>
      </dsp:nvSpPr>
      <dsp:spPr>
        <a:xfrm>
          <a:off x="2990173" y="810108"/>
          <a:ext cx="1169654" cy="64933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Number</a:t>
          </a: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kern="1200" dirty="0">
              <a:latin typeface="+mn-ea"/>
              <a:ea typeface="+mn-ea"/>
              <a:cs typeface="+mn-cs"/>
            </a:rPr>
            <a:t>숫자 함수</a:t>
          </a:r>
          <a:r>
            <a:rPr lang="en-US" altLang="ko-KR" sz="1400" b="0" kern="1200" dirty="0">
              <a:latin typeface="+mn-ea"/>
              <a:ea typeface="+mn-ea"/>
              <a:cs typeface="+mn-cs"/>
            </a:rPr>
            <a:t>)</a:t>
          </a:r>
          <a:endParaRPr lang="ko-KR" altLang="en-US" sz="1400" b="0" kern="1200" dirty="0">
            <a:latin typeface="+mn-ea"/>
            <a:ea typeface="+mn-ea"/>
            <a:cs typeface="+mn-cs"/>
          </a:endParaRPr>
        </a:p>
      </dsp:txBody>
      <dsp:txXfrm>
        <a:off x="2990173" y="810108"/>
        <a:ext cx="1169654" cy="649337"/>
      </dsp:txXfrm>
    </dsp:sp>
    <dsp:sp modelId="{48C949A4-4BAD-4C0E-B189-DC519E185965}">
      <dsp:nvSpPr>
        <dsp:cNvPr id="0" name=""/>
        <dsp:cNvSpPr/>
      </dsp:nvSpPr>
      <dsp:spPr>
        <a:xfrm rot="2731579">
          <a:off x="2406639" y="1909289"/>
          <a:ext cx="416855" cy="33791"/>
        </a:xfrm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17708" y="183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ko-KR" altLang="en-US" sz="1400" b="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sp:txBody>
      <dsp:txXfrm>
        <a:off x="2604645" y="1915763"/>
        <a:ext cx="20842" cy="20842"/>
      </dsp:txXfrm>
    </dsp:sp>
    <dsp:sp modelId="{39DF908F-EDB4-4F82-9EB7-0637DDE0129C}">
      <dsp:nvSpPr>
        <dsp:cNvPr id="0" name=""/>
        <dsp:cNvSpPr/>
      </dsp:nvSpPr>
      <dsp:spPr>
        <a:xfrm>
          <a:off x="2456144" y="2035318"/>
          <a:ext cx="1169654" cy="649337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Date</a:t>
          </a: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kern="1200" dirty="0">
              <a:latin typeface="+mn-ea"/>
              <a:ea typeface="+mn-ea"/>
              <a:cs typeface="+mn-cs"/>
            </a:rPr>
            <a:t>날짜 함수</a:t>
          </a:r>
          <a:r>
            <a:rPr lang="en-US" altLang="ko-KR" sz="1400" b="0" kern="1200" dirty="0">
              <a:latin typeface="+mn-ea"/>
              <a:ea typeface="+mn-ea"/>
              <a:cs typeface="+mn-cs"/>
            </a:rPr>
            <a:t>)</a:t>
          </a:r>
          <a:endParaRPr lang="ko-KR" altLang="en-US" sz="1400" b="0" kern="1200" dirty="0">
            <a:latin typeface="+mn-ea"/>
            <a:ea typeface="+mn-ea"/>
            <a:cs typeface="+mn-cs"/>
          </a:endParaRPr>
        </a:p>
      </dsp:txBody>
      <dsp:txXfrm>
        <a:off x="2456144" y="2035318"/>
        <a:ext cx="1169654" cy="649337"/>
      </dsp:txXfrm>
    </dsp:sp>
    <dsp:sp modelId="{BC423A84-12A0-4887-B3E8-38853024CA8B}">
      <dsp:nvSpPr>
        <dsp:cNvPr id="0" name=""/>
        <dsp:cNvSpPr/>
      </dsp:nvSpPr>
      <dsp:spPr>
        <a:xfrm rot="8042954">
          <a:off x="1563930" y="1909288"/>
          <a:ext cx="411186" cy="33791"/>
        </a:xfrm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12032" y="183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ko-KR" altLang="en-US" sz="1400" b="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sp:txBody>
      <dsp:txXfrm rot="10800000">
        <a:off x="1759244" y="1915904"/>
        <a:ext cx="20559" cy="20559"/>
      </dsp:txXfrm>
    </dsp:sp>
    <dsp:sp modelId="{642E98AA-843F-4344-9F95-EF0C8784E5AF}">
      <dsp:nvSpPr>
        <dsp:cNvPr id="0" name=""/>
        <dsp:cNvSpPr/>
      </dsp:nvSpPr>
      <dsp:spPr>
        <a:xfrm>
          <a:off x="765058" y="2035316"/>
          <a:ext cx="1169654" cy="649337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Conversion</a:t>
          </a: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kern="1200" dirty="0">
              <a:latin typeface="+mn-ea"/>
              <a:ea typeface="+mn-ea"/>
              <a:cs typeface="+mn-cs"/>
            </a:rPr>
            <a:t>변환 함수</a:t>
          </a:r>
          <a:r>
            <a:rPr lang="en-US" altLang="ko-KR" sz="1400" b="0" kern="1200" dirty="0">
              <a:latin typeface="+mn-ea"/>
              <a:ea typeface="+mn-ea"/>
              <a:cs typeface="+mn-cs"/>
            </a:rPr>
            <a:t>)</a:t>
          </a:r>
          <a:endParaRPr lang="ko-KR" altLang="en-US" sz="1400" b="0" kern="1200" dirty="0">
            <a:latin typeface="+mn-ea"/>
            <a:ea typeface="+mn-ea"/>
            <a:cs typeface="+mn-cs"/>
          </a:endParaRPr>
        </a:p>
      </dsp:txBody>
      <dsp:txXfrm>
        <a:off x="765058" y="2035316"/>
        <a:ext cx="1169654" cy="649337"/>
      </dsp:txXfrm>
    </dsp:sp>
    <dsp:sp modelId="{CF9DAE00-6E29-4337-BCF7-E8AA41C3C942}">
      <dsp:nvSpPr>
        <dsp:cNvPr id="0" name=""/>
        <dsp:cNvSpPr/>
      </dsp:nvSpPr>
      <dsp:spPr>
        <a:xfrm rot="11675729">
          <a:off x="1340088" y="1296684"/>
          <a:ext cx="324840" cy="33791"/>
        </a:xfrm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325755" y="183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ko-KR" altLang="en-US" sz="1400" b="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sp:txBody>
      <dsp:txXfrm rot="10800000">
        <a:off x="1494387" y="1305459"/>
        <a:ext cx="16242" cy="16242"/>
      </dsp:txXfrm>
    </dsp:sp>
    <dsp:sp modelId="{F1F01F9C-0607-4C22-831C-754276FD35EA}">
      <dsp:nvSpPr>
        <dsp:cNvPr id="0" name=""/>
        <dsp:cNvSpPr/>
      </dsp:nvSpPr>
      <dsp:spPr>
        <a:xfrm>
          <a:off x="231027" y="810109"/>
          <a:ext cx="1169654" cy="649337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General</a:t>
          </a:r>
          <a:endParaRPr lang="ko-KR" altLang="en-US" sz="1400" b="0" kern="1200" dirty="0">
            <a:latin typeface="+mn-ea"/>
            <a:ea typeface="+mn-ea"/>
            <a:cs typeface="+mn-cs"/>
          </a:endParaRPr>
        </a:p>
      </dsp:txBody>
      <dsp:txXfrm>
        <a:off x="231027" y="810109"/>
        <a:ext cx="1169654" cy="649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FB90-8459-4FC5-8E8D-692EB5A661CB}" type="datetimeFigureOut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A8D95-37FA-42E6-BC2B-7FC3511874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01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A384-DE72-4BF1-871B-1B0AC281FF0C}" type="datetimeFigureOut">
              <a:rPr lang="ko-KR" altLang="en-US" smtClean="0"/>
              <a:pPr/>
              <a:t>2022-12-19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1591E-F24B-4F2C-A613-48960D79F8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55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5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6A643-9E8B-4AF6-BC60-BD0E9B61C24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9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6A643-9E8B-4AF6-BC60-BD0E9B61C24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275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20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0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18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5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INSERT ALL</a:t>
            </a:r>
          </a:p>
          <a:p>
            <a:r>
              <a:rPr lang="en-US" altLang="ko-KR" dirty="0"/>
              <a:t>  INTO </a:t>
            </a:r>
            <a:r>
              <a:rPr lang="en-US" altLang="ko-KR" dirty="0" err="1"/>
              <a:t>sales_data</a:t>
            </a:r>
            <a:r>
              <a:rPr lang="en-US" altLang="ko-KR" dirty="0"/>
              <a:t> VALUES(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'</a:t>
            </a:r>
            <a:r>
              <a:rPr lang="en-US" altLang="ko-KR" dirty="0" err="1"/>
              <a:t>mon</a:t>
            </a:r>
            <a:r>
              <a:rPr lang="en-US" altLang="ko-KR" dirty="0"/>
              <a:t>', </a:t>
            </a:r>
            <a:r>
              <a:rPr lang="en-US" altLang="ko-KR" dirty="0" err="1"/>
              <a:t>sales_mon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 INTO </a:t>
            </a:r>
            <a:r>
              <a:rPr lang="en-US" altLang="ko-KR" dirty="0" err="1"/>
              <a:t>sales_data</a:t>
            </a:r>
            <a:r>
              <a:rPr lang="en-US" altLang="ko-KR" dirty="0"/>
              <a:t> VALUES(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'</a:t>
            </a:r>
            <a:r>
              <a:rPr lang="en-US" altLang="ko-KR" dirty="0" err="1"/>
              <a:t>tue</a:t>
            </a:r>
            <a:r>
              <a:rPr lang="en-US" altLang="ko-KR" dirty="0"/>
              <a:t>', </a:t>
            </a:r>
            <a:r>
              <a:rPr lang="en-US" altLang="ko-KR" dirty="0" err="1"/>
              <a:t>sales_tue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INTO </a:t>
            </a:r>
            <a:r>
              <a:rPr lang="en-US" altLang="ko-KR" dirty="0" err="1"/>
              <a:t>sales_data</a:t>
            </a:r>
            <a:r>
              <a:rPr lang="en-US" altLang="ko-KR" dirty="0"/>
              <a:t> VALUES(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'wed', </a:t>
            </a:r>
            <a:r>
              <a:rPr lang="en-US" altLang="ko-KR" dirty="0" err="1"/>
              <a:t>sales_wed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INTO </a:t>
            </a:r>
            <a:r>
              <a:rPr lang="en-US" altLang="ko-KR" dirty="0" err="1"/>
              <a:t>sales_data</a:t>
            </a:r>
            <a:r>
              <a:rPr lang="en-US" altLang="ko-KR" dirty="0"/>
              <a:t> VALUES(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'</a:t>
            </a:r>
            <a:r>
              <a:rPr lang="en-US" altLang="ko-KR" dirty="0" err="1"/>
              <a:t>thu</a:t>
            </a:r>
            <a:r>
              <a:rPr lang="en-US" altLang="ko-KR" dirty="0"/>
              <a:t>', </a:t>
            </a:r>
            <a:r>
              <a:rPr lang="en-US" altLang="ko-KR" dirty="0" err="1"/>
              <a:t>sales_thu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INTO </a:t>
            </a:r>
            <a:r>
              <a:rPr lang="en-US" altLang="ko-KR" dirty="0" err="1"/>
              <a:t>sales_data</a:t>
            </a:r>
            <a:r>
              <a:rPr lang="en-US" altLang="ko-KR" dirty="0"/>
              <a:t> VALUES(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'</a:t>
            </a:r>
            <a:r>
              <a:rPr lang="en-US" altLang="ko-KR" dirty="0" err="1"/>
              <a:t>fri</a:t>
            </a:r>
            <a:r>
              <a:rPr lang="en-US" altLang="ko-KR" dirty="0"/>
              <a:t>', </a:t>
            </a:r>
            <a:r>
              <a:rPr lang="en-US" altLang="ko-KR" dirty="0" err="1"/>
              <a:t>sales_fri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SELECT 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</a:t>
            </a:r>
            <a:r>
              <a:rPr lang="en-US" altLang="ko-KR" dirty="0" err="1"/>
              <a:t>sales_mon</a:t>
            </a:r>
            <a:r>
              <a:rPr lang="en-US" altLang="ko-KR" dirty="0"/>
              <a:t>, </a:t>
            </a:r>
            <a:r>
              <a:rPr lang="en-US" altLang="ko-KR" dirty="0" err="1"/>
              <a:t>sales_tue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sales_wed</a:t>
            </a:r>
            <a:r>
              <a:rPr lang="en-US" altLang="ko-KR" dirty="0"/>
              <a:t>, </a:t>
            </a:r>
            <a:r>
              <a:rPr lang="en-US" altLang="ko-KR" dirty="0" err="1"/>
              <a:t>sales_thu</a:t>
            </a:r>
            <a:r>
              <a:rPr lang="en-US" altLang="ko-KR" dirty="0"/>
              <a:t>, </a:t>
            </a:r>
            <a:r>
              <a:rPr lang="en-US" altLang="ko-KR" dirty="0" err="1"/>
              <a:t>sales_fri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FROM sales;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49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93" y="425835"/>
            <a:ext cx="9127014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lang="en-US" sz="4800" b="1" kern="1200" cap="all" normalizeH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/>
          <p:cNvSpPr/>
          <p:nvPr userDrawn="1"/>
        </p:nvSpPr>
        <p:spPr>
          <a:xfrm>
            <a:off x="0" y="6021288"/>
            <a:ext cx="9906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8"/>
          </a:p>
        </p:txBody>
      </p:sp>
      <p:pic>
        <p:nvPicPr>
          <p:cNvPr id="12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" y="1916831"/>
            <a:ext cx="5745170" cy="474838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15668" y="2166368"/>
            <a:ext cx="5090844" cy="28715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810512" y="4937768"/>
            <a:ext cx="1095488" cy="1083520"/>
          </a:xfrm>
          <a:prstGeom prst="rect">
            <a:avLst/>
          </a:prstGeom>
        </p:spPr>
      </p:pic>
      <p:sp>
        <p:nvSpPr>
          <p:cNvPr id="7" name="Freeform 13"/>
          <p:cNvSpPr/>
          <p:nvPr userDrawn="1"/>
        </p:nvSpPr>
        <p:spPr>
          <a:xfrm>
            <a:off x="4088904" y="1916831"/>
            <a:ext cx="2144771" cy="3450201"/>
          </a:xfrm>
          <a:custGeom>
            <a:avLst/>
            <a:gdLst>
              <a:gd name="connsiteX0" fmla="*/ 0 w 2379576"/>
              <a:gd name="connsiteY0" fmla="*/ 0 h 3789040"/>
              <a:gd name="connsiteX1" fmla="*/ 2214084 w 2379576"/>
              <a:gd name="connsiteY1" fmla="*/ 0 h 3789040"/>
              <a:gd name="connsiteX2" fmla="*/ 2379576 w 2379576"/>
              <a:gd name="connsiteY2" fmla="*/ 165492 h 3789040"/>
              <a:gd name="connsiteX3" fmla="*/ 2379576 w 2379576"/>
              <a:gd name="connsiteY3" fmla="*/ 3709249 h 3789040"/>
              <a:gd name="connsiteX4" fmla="*/ 2366571 w 2379576"/>
              <a:gd name="connsiteY4" fmla="*/ 3773666 h 3789040"/>
              <a:gd name="connsiteX5" fmla="*/ 2356205 w 2379576"/>
              <a:gd name="connsiteY5" fmla="*/ 3789040 h 3789040"/>
              <a:gd name="connsiteX6" fmla="*/ 1654973 w 2379576"/>
              <a:gd name="connsiteY6" fmla="*/ 3789040 h 378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9576" h="3789040">
                <a:moveTo>
                  <a:pt x="0" y="0"/>
                </a:moveTo>
                <a:lnTo>
                  <a:pt x="2214084" y="0"/>
                </a:lnTo>
                <a:cubicBezTo>
                  <a:pt x="2305483" y="0"/>
                  <a:pt x="2379576" y="74093"/>
                  <a:pt x="2379576" y="165492"/>
                </a:cubicBezTo>
                <a:lnTo>
                  <a:pt x="2379576" y="3709249"/>
                </a:lnTo>
                <a:cubicBezTo>
                  <a:pt x="2379576" y="3732099"/>
                  <a:pt x="2374945" y="3753867"/>
                  <a:pt x="2366571" y="3773666"/>
                </a:cubicBezTo>
                <a:lnTo>
                  <a:pt x="2356205" y="3789040"/>
                </a:lnTo>
                <a:lnTo>
                  <a:pt x="1654973" y="378904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4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172070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/>
          <p:cNvSpPr/>
          <p:nvPr userDrawn="1"/>
        </p:nvSpPr>
        <p:spPr>
          <a:xfrm>
            <a:off x="0" y="6291752"/>
            <a:ext cx="9906000" cy="56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8"/>
          <p:cNvSpPr/>
          <p:nvPr userDrawn="1"/>
        </p:nvSpPr>
        <p:spPr>
          <a:xfrm>
            <a:off x="0" y="910964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01001" y="116632"/>
            <a:ext cx="9504000" cy="50479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58751" y="1017402"/>
            <a:ext cx="9546250" cy="527347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 편집</a:t>
            </a:r>
          </a:p>
          <a:p>
            <a:pPr lvl="2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41165" y="659009"/>
            <a:ext cx="9432520" cy="216024"/>
          </a:xfrm>
          <a:prstGeom prst="rect">
            <a:avLst/>
          </a:prstGeom>
        </p:spPr>
        <p:txBody>
          <a:bodyPr lIns="72000"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2" name="Oval 14"/>
          <p:cNvSpPr/>
          <p:nvPr userDrawn="1"/>
        </p:nvSpPr>
        <p:spPr>
          <a:xfrm>
            <a:off x="9060200" y="6353896"/>
            <a:ext cx="491145" cy="4533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116533" y="643385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1F54F2-ED28-43C9-BE23-3ED9A1BEC0F8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나눔고딕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pic>
        <p:nvPicPr>
          <p:cNvPr id="14" name="Picture 8" descr="한국기술교육대학교 온라인평생교육원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6397731"/>
            <a:ext cx="1027748" cy="32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한국기술교육대학교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5"/>
          <a:stretch/>
        </p:blipFill>
        <p:spPr bwMode="auto">
          <a:xfrm>
            <a:off x="128464" y="6397731"/>
            <a:ext cx="1605160" cy="3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93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08" userDrawn="1">
          <p15:clr>
            <a:srgbClr val="A4A3A4"/>
          </p15:clr>
        </p15:guide>
        <p15:guide id="3" pos="7333">
          <p15:clr>
            <a:srgbClr val="A4A3A4"/>
          </p15:clr>
        </p15:guide>
        <p15:guide id="4" pos="6114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126" userDrawn="1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1525" userDrawn="1">
          <p15:clr>
            <a:srgbClr val="A4A3A4"/>
          </p15:clr>
        </p15:guide>
        <p15:guide id="10" orient="horz" pos="3566" userDrawn="1">
          <p15:clr>
            <a:srgbClr val="A4A3A4"/>
          </p15:clr>
        </p15:guide>
        <p15:guide id="11" orient="horz" pos="2205" userDrawn="1">
          <p15:clr>
            <a:srgbClr val="A4A3A4"/>
          </p15:clr>
        </p15:guide>
        <p15:guide id="12" pos="3211" userDrawn="1">
          <p15:clr>
            <a:srgbClr val="A4A3A4"/>
          </p15:clr>
        </p15:guide>
        <p15:guide id="13" pos="3301" userDrawn="1">
          <p15:clr>
            <a:srgbClr val="A4A3A4"/>
          </p15:clr>
        </p15:guide>
        <p15:guide id="14" pos="217" userDrawn="1">
          <p15:clr>
            <a:srgbClr val="FBAE40"/>
          </p15:clr>
        </p15:guide>
        <p15:guide id="15" orient="horz" pos="2886" userDrawn="1">
          <p15:clr>
            <a:srgbClr val="FBAE40"/>
          </p15:clr>
        </p15:guide>
        <p15:guide id="16" pos="29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910964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01001" y="116632"/>
            <a:ext cx="9504000" cy="50321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41165" y="659009"/>
            <a:ext cx="9432520" cy="216024"/>
          </a:xfrm>
          <a:prstGeom prst="rect">
            <a:avLst/>
          </a:prstGeom>
        </p:spPr>
        <p:txBody>
          <a:bodyPr lIns="72000" anchor="ctr">
            <a:norm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260229" y="6398356"/>
            <a:ext cx="2193991" cy="353030"/>
            <a:chOff x="6849498" y="908848"/>
            <a:chExt cx="2025222" cy="353030"/>
          </a:xfrm>
        </p:grpSpPr>
        <p:sp>
          <p:nvSpPr>
            <p:cNvPr id="13" name="TextBox 12"/>
            <p:cNvSpPr txBox="1"/>
            <p:nvPr/>
          </p:nvSpPr>
          <p:spPr>
            <a:xfrm>
              <a:off x="7202528" y="977641"/>
              <a:ext cx="167219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나눔고딕"/>
                  <a:cs typeface="+mn-cs"/>
                </a:rPr>
                <a:t>Coder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6A9A"/>
                  </a:solidFill>
                  <a:effectLst/>
                  <a:uLnTx/>
                  <a:uFillTx/>
                  <a:latin typeface="Calibri"/>
                  <a:ea typeface="나눔고딕"/>
                  <a:cs typeface="+mn-cs"/>
                </a:rPr>
                <a:t>by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86A9A"/>
                </a:solidFill>
                <a:effectLst/>
                <a:uLnTx/>
                <a:uFillTx/>
                <a:latin typeface="Calibri"/>
                <a:ea typeface="나눔고딕"/>
                <a:cs typeface="+mn-cs"/>
              </a:endParaRPr>
            </a:p>
          </p:txBody>
        </p:sp>
        <p:pic>
          <p:nvPicPr>
            <p:cNvPr id="16" name="Picture 2" descr="http://javaspecialist.co.kr/fav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498" y="908848"/>
              <a:ext cx="353030" cy="353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6"/>
          <p:cNvSpPr/>
          <p:nvPr userDrawn="1"/>
        </p:nvSpPr>
        <p:spPr>
          <a:xfrm>
            <a:off x="0" y="6291752"/>
            <a:ext cx="9906000" cy="56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20" name="Oval 14"/>
          <p:cNvSpPr/>
          <p:nvPr userDrawn="1"/>
        </p:nvSpPr>
        <p:spPr>
          <a:xfrm>
            <a:off x="9060200" y="6353896"/>
            <a:ext cx="491145" cy="4533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116533" y="643385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1F54F2-ED28-43C9-BE23-3ED9A1BEC0F8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나눔고딕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pic>
        <p:nvPicPr>
          <p:cNvPr id="14" name="Picture 8" descr="한국기술교육대학교 온라인평생교육원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6397731"/>
            <a:ext cx="1027748" cy="32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한국기술교육대학교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5"/>
          <a:stretch/>
        </p:blipFill>
        <p:spPr bwMode="auto">
          <a:xfrm>
            <a:off x="128464" y="6397731"/>
            <a:ext cx="1605160" cy="3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877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984" userDrawn="1">
          <p15:clr>
            <a:srgbClr val="A4A3A4"/>
          </p15:clr>
        </p15:guide>
        <p15:guide id="2" pos="308" userDrawn="1">
          <p15:clr>
            <a:srgbClr val="A4A3A4"/>
          </p15:clr>
        </p15:guide>
        <p15:guide id="3" pos="7333">
          <p15:clr>
            <a:srgbClr val="A4A3A4"/>
          </p15:clr>
        </p15:guide>
        <p15:guide id="4" pos="6114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126" userDrawn="1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1525" userDrawn="1">
          <p15:clr>
            <a:srgbClr val="A4A3A4"/>
          </p15:clr>
        </p15:guide>
        <p15:guide id="11" orient="horz" pos="2205" userDrawn="1">
          <p15:clr>
            <a:srgbClr val="A4A3A4"/>
          </p15:clr>
        </p15:guide>
        <p15:guide id="12" pos="3211" userDrawn="1">
          <p15:clr>
            <a:srgbClr val="A4A3A4"/>
          </p15:clr>
        </p15:guide>
        <p15:guide id="13" pos="3301" userDrawn="1">
          <p15:clr>
            <a:srgbClr val="A4A3A4"/>
          </p15:clr>
        </p15:guide>
        <p15:guide id="15" orient="horz" pos="2886" userDrawn="1">
          <p15:clr>
            <a:srgbClr val="FBAE40"/>
          </p15:clr>
        </p15:guide>
        <p15:guide id="17" orient="horz" pos="3566" userDrawn="1">
          <p15:clr>
            <a:srgbClr val="FBAE40"/>
          </p15:clr>
        </p15:guide>
        <p15:guide id="18" pos="21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472" y="116632"/>
            <a:ext cx="9433048" cy="596552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428496" y="2564904"/>
            <a:ext cx="9049005" cy="4613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4000" b="1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8498" y="3289172"/>
            <a:ext cx="9049006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Text Here</a:t>
            </a:r>
            <a:endParaRPr lang="ko-KR" alt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534730" y="3157688"/>
            <a:ext cx="483653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6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5235" y="1"/>
            <a:ext cx="1301831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5234" y="-17885"/>
            <a:ext cx="1301829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917329" y="2780928"/>
            <a:ext cx="1404156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785144" y="2914650"/>
            <a:ext cx="613218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676636" y="2228672"/>
            <a:ext cx="7488832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3200" b="1" baseline="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21" name="Right Triangle 20"/>
          <p:cNvSpPr/>
          <p:nvPr userDrawn="1"/>
        </p:nvSpPr>
        <p:spPr>
          <a:xfrm rot="10800000" flipH="1">
            <a:off x="-15236" y="0"/>
            <a:ext cx="927021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96549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85144" y="3068960"/>
            <a:ext cx="5820151" cy="3096344"/>
          </a:xfrm>
          <a:prstGeom prst="rect">
            <a:avLst/>
          </a:prstGeom>
        </p:spPr>
        <p:txBody>
          <a:bodyPr lIns="108000" anchor="t" anchorCtr="0"/>
          <a:lstStyle>
            <a:lvl1pPr marL="0" indent="0" algn="l">
              <a:buFont typeface="+mj-lt"/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Add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13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311485" y="1116282"/>
            <a:ext cx="9292607" cy="5193039"/>
          </a:xfrm>
          <a:prstGeom prst="rect">
            <a:avLst/>
          </a:prstGeom>
        </p:spPr>
        <p:txBody>
          <a:bodyPr vert="horz" lIns="0" tIns="0" rIns="3600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600">
                <a:solidFill>
                  <a:schemeClr val="tx1"/>
                </a:solidFill>
                <a:latin typeface="+mj-ea"/>
                <a:ea typeface="+mj-ea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764704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61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3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764704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79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91752"/>
            <a:ext cx="9906000" cy="56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나눔고딕"/>
                <a:cs typeface="+mn-cs"/>
              </a:rPr>
              <a:t>빅데이터 분석 기반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나눔고딕"/>
                <a:cs typeface="+mn-cs"/>
              </a:rPr>
              <a:t>AI &amp; RPA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나눔고딕"/>
                <a:cs typeface="+mn-cs"/>
              </a:rPr>
              <a:t>솔루션 개발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9060200" y="6353896"/>
            <a:ext cx="491145" cy="4533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116533" y="643385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1F54F2-ED28-43C9-BE23-3ED9A1BEC0F8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나눔고딕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82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72" r:id="rId2"/>
    <p:sldLayoutId id="2147483675" r:id="rId3"/>
    <p:sldLayoutId id="2147483706" r:id="rId4"/>
    <p:sldLayoutId id="2147483723" r:id="rId5"/>
    <p:sldLayoutId id="2147483724" r:id="rId6"/>
    <p:sldLayoutId id="2147483725" r:id="rId7"/>
  </p:sldLayoutIdLst>
  <p:hf hdr="0" ftr="0" dt="0"/>
  <p:txStyles>
    <p:titleStyle>
      <a:lvl1pPr algn="ctr" defTabSz="91439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1" indent="-285746" algn="l" defTabSz="91439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7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1" indent="-228597" algn="l" defTabSz="91439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6" indent="-228597" algn="l" defTabSz="91439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6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5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9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3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oracle.com/tools/downloads/sqldev-downloads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url.kr/5cd2jb" TargetMode="External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oracle.com/tools/downloads/sqldev-downloads.html" TargetMode="Externa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8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3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7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6" y="6055912"/>
            <a:ext cx="37818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슬라이드에서 사용한 서체 </a:t>
            </a:r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</a:p>
          <a:p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Open Sans(https://ko.cooltext.com/Download-Font-Open+Sans)</a:t>
            </a:r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</a:t>
            </a:r>
            <a:r>
              <a:rPr lang="en-US" altLang="ko-KR" sz="9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KoPubWorld</a:t>
            </a:r>
            <a:r>
              <a: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돋움체</a:t>
            </a:r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(http://www.kopus.org/biz/electronic/font.aspx)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5898" y="5671443"/>
            <a:ext cx="130375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="1" dirty="0">
                <a:solidFill>
                  <a:srgbClr val="63BB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A4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</a:t>
            </a:r>
          </a:p>
        </p:txBody>
      </p:sp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389493" y="1107917"/>
            <a:ext cx="9127014" cy="830997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ko-KR" altLang="en-US" dirty="0" smtClean="0">
                <a:latin typeface="+mj-ea"/>
                <a:ea typeface="+mj-ea"/>
              </a:rPr>
              <a:t>오라클 기초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266EEA-16D2-4072-B110-B1E3B01DF5F7}"/>
              </a:ext>
            </a:extLst>
          </p:cNvPr>
          <p:cNvSpPr txBox="1"/>
          <p:nvPr/>
        </p:nvSpPr>
        <p:spPr>
          <a:xfrm>
            <a:off x="5077049" y="5453101"/>
            <a:ext cx="1067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/>
              <a:t>James Lee</a:t>
            </a:r>
            <a:endParaRPr lang="ko-KR" altLang="en-US" sz="1400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2" b="218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305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SQL</a:t>
            </a:r>
            <a:r>
              <a:rPr lang="ko-KR" altLang="en-US"/>
              <a:t>을 사용한 </a:t>
            </a:r>
            <a:r>
              <a:rPr lang="en-US" altLang="ko-KR"/>
              <a:t>RDBMS</a:t>
            </a:r>
            <a:r>
              <a:rPr lang="ko-KR" altLang="en-US"/>
              <a:t>와의 통신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787" y="2385189"/>
            <a:ext cx="1544565" cy="442482"/>
          </a:xfrm>
          <a:prstGeom prst="rect">
            <a:avLst/>
          </a:prstGeom>
          <a:ln>
            <a:headEnd/>
            <a:tailEnd/>
          </a:ln>
          <a:effectLst>
            <a:outerShdw dist="38100" dir="2700000" algn="tl" rotWithShape="0">
              <a:prstClr val="black"/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9696" y="4179237"/>
            <a:ext cx="1325650" cy="1136103"/>
          </a:xfrm>
          <a:prstGeom prst="rect">
            <a:avLst/>
          </a:prstGeom>
          <a:ln>
            <a:headEnd/>
            <a:tailEnd/>
          </a:ln>
          <a:effectLst>
            <a:outerShdw dist="38100" dir="2700000" algn="tl" rotWithShape="0">
              <a:prstClr val="black"/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11" name="TextBox 10"/>
          <p:cNvSpPr txBox="1"/>
          <p:nvPr/>
        </p:nvSpPr>
        <p:spPr>
          <a:xfrm>
            <a:off x="2014157" y="1913529"/>
            <a:ext cx="2450721" cy="359099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</a:rPr>
              <a:t>SQL statement is entered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14157" y="3777764"/>
            <a:ext cx="1750210" cy="359099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</a:rPr>
              <a:t>Data is displayed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58929" y="3231884"/>
            <a:ext cx="1810016" cy="605320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7030A0"/>
                </a:solidFill>
              </a:rPr>
              <a:t>Statement is send to database</a:t>
            </a:r>
          </a:p>
        </p:txBody>
      </p:sp>
      <p:pic>
        <p:nvPicPr>
          <p:cNvPr id="16" name="Picture 8" descr="database, activ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29249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구부러진 연결선 3"/>
          <p:cNvCxnSpPr>
            <a:stCxn id="16" idx="2"/>
          </p:cNvCxnSpPr>
          <p:nvPr/>
        </p:nvCxnSpPr>
        <p:spPr>
          <a:xfrm rot="5400000">
            <a:off x="4511251" y="3167948"/>
            <a:ext cx="579209" cy="25316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endCxn id="16" idx="0"/>
          </p:cNvCxnSpPr>
          <p:nvPr/>
        </p:nvCxnSpPr>
        <p:spPr>
          <a:xfrm>
            <a:off x="3764367" y="2588417"/>
            <a:ext cx="2302289" cy="3365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6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NEXT_DAY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9B1C43E-BA01-4BB6-A1A8-CC19C55E9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83356"/>
            <a:ext cx="9293225" cy="48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LAST_DAY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4238514-D809-4078-ABB0-54DA53A3E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597824"/>
            <a:ext cx="9293225" cy="42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4B1F118-F288-4B3E-A6EB-D0A354D07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742" y="1116013"/>
            <a:ext cx="8632040" cy="51927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ROUND, TRUNC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</p:spTree>
    <p:extLst>
      <p:ext uri="{BB962C8B-B14F-4D97-AF65-F5344CB8AC3E}">
        <p14:creationId xmlns:p14="http://schemas.microsoft.com/office/powerpoint/2010/main" val="24099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ROUND, TRUNC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8D7AE84D-EC75-4A17-A2AA-B76E13DD3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095" y="1116013"/>
            <a:ext cx="7927335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7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8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변환 함수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grpSp>
        <p:nvGrpSpPr>
          <p:cNvPr id="23" name="그룹 36"/>
          <p:cNvGrpSpPr/>
          <p:nvPr/>
        </p:nvGrpSpPr>
        <p:grpSpPr>
          <a:xfrm>
            <a:off x="3236810" y="2348880"/>
            <a:ext cx="3922248" cy="1883552"/>
            <a:chOff x="1045357" y="1155683"/>
            <a:chExt cx="3071834" cy="1500198"/>
          </a:xfrm>
        </p:grpSpPr>
        <p:sp>
          <p:nvSpPr>
            <p:cNvPr id="24" name="직사각형 23"/>
            <p:cNvSpPr/>
            <p:nvPr/>
          </p:nvSpPr>
          <p:spPr bwMode="auto">
            <a:xfrm>
              <a:off x="2045489" y="1155683"/>
              <a:ext cx="1071570" cy="4286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데이터형</a:t>
              </a: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 변환</a:t>
              </a: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1045357" y="2227253"/>
              <a:ext cx="1071570" cy="4286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암시적인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데이터형</a:t>
              </a: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 변환</a:t>
              </a: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3045621" y="2227253"/>
              <a:ext cx="1071570" cy="4286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명시적인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데이터형</a:t>
              </a: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 변환</a:t>
              </a:r>
            </a:p>
          </p:txBody>
        </p:sp>
        <p:cxnSp>
          <p:nvCxnSpPr>
            <p:cNvPr id="27" name="꺾인 연결선 25"/>
            <p:cNvCxnSpPr>
              <a:stCxn id="25" idx="0"/>
              <a:endCxn id="24" idx="2"/>
            </p:cNvCxnSpPr>
            <p:nvPr/>
          </p:nvCxnSpPr>
          <p:spPr bwMode="auto">
            <a:xfrm rot="5400000" flipH="1" flipV="1">
              <a:off x="1759737" y="1405716"/>
              <a:ext cx="642942" cy="100013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8" name="꺾인 연결선 27"/>
            <p:cNvCxnSpPr>
              <a:stCxn id="26" idx="0"/>
              <a:endCxn id="24" idx="2"/>
            </p:cNvCxnSpPr>
            <p:nvPr/>
          </p:nvCxnSpPr>
          <p:spPr bwMode="auto">
            <a:xfrm rot="16200000" flipV="1">
              <a:off x="2759869" y="1405716"/>
              <a:ext cx="642942" cy="100013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8038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암시적 </a:t>
            </a:r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7841C7-580F-4D73-9DB9-985401F0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1196752"/>
            <a:ext cx="7704856" cy="501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4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명시적 </a:t>
            </a:r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/>
          </p:nvPr>
        </p:nvGraphicFramePr>
        <p:xfrm>
          <a:off x="367919" y="3861048"/>
          <a:ext cx="9187592" cy="21948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12873">
                  <a:extLst>
                    <a:ext uri="{9D8B030D-6E8A-4147-A177-3AD203B41FA5}">
                      <a16:colId xmlns:a16="http://schemas.microsoft.com/office/drawing/2014/main" val="3112953815"/>
                    </a:ext>
                  </a:extLst>
                </a:gridCol>
                <a:gridCol w="6474719">
                  <a:extLst>
                    <a:ext uri="{9D8B030D-6E8A-4147-A177-3AD203B41FA5}">
                      <a16:colId xmlns:a16="http://schemas.microsoft.com/office/drawing/2014/main" val="2050000961"/>
                    </a:ext>
                  </a:extLst>
                </a:gridCol>
              </a:tblGrid>
              <a:tr h="2435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변환 함수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81063253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TO_CHAR(number[, 'fmt'])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숫자를 포맷 모델 </a:t>
                      </a:r>
                      <a:r>
                        <a:rPr lang="en-US" altLang="ko-KR" sz="1600" kern="0" spc="-50">
                          <a:effectLst/>
                        </a:rPr>
                        <a:t>fmt</a:t>
                      </a:r>
                      <a:r>
                        <a:rPr lang="ko-KR" altLang="en-US" sz="1600" kern="0" spc="-50">
                          <a:effectLst/>
                        </a:rPr>
                        <a:t>를 사용하여 </a:t>
                      </a:r>
                      <a:r>
                        <a:rPr lang="en-US" altLang="ko-KR" sz="1600" kern="0" spc="-50">
                          <a:effectLst/>
                        </a:rPr>
                        <a:t>VARCHAR2 </a:t>
                      </a:r>
                      <a:r>
                        <a:rPr lang="ko-KR" altLang="en-US" sz="1600" kern="0" spc="-50">
                          <a:effectLst/>
                        </a:rPr>
                        <a:t>문자 스트링으로 변환합니다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04647247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TO_CHAR(date[, 'fmt'])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날짜를 포맷 모델 </a:t>
                      </a:r>
                      <a:r>
                        <a:rPr lang="en-US" altLang="ko-KR" sz="1600" kern="0" spc="-50">
                          <a:effectLst/>
                        </a:rPr>
                        <a:t>fmt</a:t>
                      </a:r>
                      <a:r>
                        <a:rPr lang="ko-KR" altLang="en-US" sz="1600" kern="0" spc="-50">
                          <a:effectLst/>
                        </a:rPr>
                        <a:t>를 사용하여 </a:t>
                      </a:r>
                      <a:r>
                        <a:rPr lang="en-US" altLang="ko-KR" sz="1600" kern="0" spc="-50">
                          <a:effectLst/>
                        </a:rPr>
                        <a:t>VARCHAR2 </a:t>
                      </a:r>
                      <a:r>
                        <a:rPr lang="ko-KR" altLang="en-US" sz="1600" kern="0" spc="-50">
                          <a:effectLst/>
                        </a:rPr>
                        <a:t>문자 스트링으로 변환합니다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0663803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TO_NUMBER(char[, 'fmt'])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숫자를 포함하는 문자 스트링을 숫자로 변환합니다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68149357"/>
                  </a:ext>
                </a:extLst>
              </a:tr>
              <a:tr h="462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>
                          <a:effectLst/>
                        </a:rPr>
                        <a:t>TO_DATE(char[, '</a:t>
                      </a:r>
                      <a:r>
                        <a:rPr lang="en-US" sz="1600" kern="0" spc="-50" dirty="0" err="1">
                          <a:effectLst/>
                        </a:rPr>
                        <a:t>fmt</a:t>
                      </a:r>
                      <a:r>
                        <a:rPr lang="en-US" sz="1600" kern="0" spc="-50" dirty="0">
                          <a:effectLst/>
                        </a:rPr>
                        <a:t>'])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</a:rPr>
                        <a:t>날짜를 나타내는 문자 스트링을 명시된 </a:t>
                      </a:r>
                      <a:r>
                        <a:rPr lang="en-US" altLang="ko-KR" sz="1600" kern="0" spc="-50" dirty="0" err="1">
                          <a:effectLst/>
                        </a:rPr>
                        <a:t>fmt</a:t>
                      </a:r>
                      <a:r>
                        <a:rPr lang="ko-KR" altLang="en-US" sz="1600" kern="0" spc="-50" dirty="0">
                          <a:effectLst/>
                        </a:rPr>
                        <a:t>에 따라서 날짜 값으로 변환합니다</a:t>
                      </a:r>
                      <a:r>
                        <a:rPr lang="en-US" altLang="ko-KR" sz="1600" kern="0" spc="-50" dirty="0">
                          <a:effectLst/>
                        </a:rPr>
                        <a:t>.(</a:t>
                      </a:r>
                      <a:r>
                        <a:rPr lang="en-US" altLang="ko-KR" sz="1600" kern="0" spc="-50" dirty="0" err="1">
                          <a:effectLst/>
                        </a:rPr>
                        <a:t>fmt</a:t>
                      </a:r>
                      <a:r>
                        <a:rPr lang="en-US" altLang="ko-KR" sz="1600" kern="0" spc="-50" dirty="0">
                          <a:effectLst/>
                        </a:rPr>
                        <a:t> </a:t>
                      </a:r>
                      <a:r>
                        <a:rPr lang="ko-KR" altLang="en-US" sz="1600" kern="0" spc="-50" dirty="0">
                          <a:effectLst/>
                        </a:rPr>
                        <a:t>가 생략되면</a:t>
                      </a:r>
                      <a:r>
                        <a:rPr lang="en-US" altLang="ko-KR" sz="1600" kern="0" spc="-50" dirty="0">
                          <a:effectLst/>
                        </a:rPr>
                        <a:t>, DD-MON-YY </a:t>
                      </a:r>
                      <a:r>
                        <a:rPr lang="ko-KR" altLang="en-US" sz="1600" kern="0" spc="-50" dirty="0">
                          <a:effectLst/>
                        </a:rPr>
                        <a:t>형식입니다</a:t>
                      </a:r>
                      <a:r>
                        <a:rPr lang="en-US" altLang="ko-KR" sz="1600" kern="0" spc="-50" dirty="0">
                          <a:effectLst/>
                        </a:rPr>
                        <a:t>.)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55628485"/>
                  </a:ext>
                </a:extLst>
              </a:tr>
            </a:tbl>
          </a:graphicData>
        </a:graphic>
      </p:graphicFrame>
      <p:grpSp>
        <p:nvGrpSpPr>
          <p:cNvPr id="26" name="그룹 27"/>
          <p:cNvGrpSpPr/>
          <p:nvPr/>
        </p:nvGrpSpPr>
        <p:grpSpPr>
          <a:xfrm>
            <a:off x="2663511" y="1305088"/>
            <a:ext cx="4588553" cy="2339937"/>
            <a:chOff x="616729" y="1227121"/>
            <a:chExt cx="3593671" cy="1863696"/>
          </a:xfrm>
        </p:grpSpPr>
        <p:sp>
          <p:nvSpPr>
            <p:cNvPr id="27" name="TextBox 26"/>
            <p:cNvSpPr txBox="1"/>
            <p:nvPr/>
          </p:nvSpPr>
          <p:spPr>
            <a:xfrm>
              <a:off x="1188233" y="1227121"/>
              <a:ext cx="935556" cy="220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TO_NUMBER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28" name="그룹 16"/>
            <p:cNvGrpSpPr/>
            <p:nvPr/>
          </p:nvGrpSpPr>
          <p:grpSpPr>
            <a:xfrm>
              <a:off x="973913" y="1512873"/>
              <a:ext cx="1428766" cy="1357322"/>
              <a:chOff x="973913" y="1512873"/>
              <a:chExt cx="1428766" cy="1357322"/>
            </a:xfrm>
          </p:grpSpPr>
          <p:sp>
            <p:nvSpPr>
              <p:cNvPr id="59" name="원호 58"/>
              <p:cNvSpPr/>
              <p:nvPr/>
            </p:nvSpPr>
            <p:spPr bwMode="auto">
              <a:xfrm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headEnd type="arrow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 bwMode="auto">
              <a:xfrm flipH="1"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61" name="원호 60"/>
              <p:cNvSpPr/>
              <p:nvPr/>
            </p:nvSpPr>
            <p:spPr bwMode="auto">
              <a:xfrm flipV="1"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62" name="원호 61"/>
              <p:cNvSpPr/>
              <p:nvPr/>
            </p:nvSpPr>
            <p:spPr bwMode="auto">
              <a:xfrm flipH="1" flipV="1">
                <a:off x="973913" y="1512873"/>
                <a:ext cx="1428763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headEnd type="arrow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48" name="모서리가 둥근 직사각형 14"/>
            <p:cNvSpPr/>
            <p:nvPr/>
          </p:nvSpPr>
          <p:spPr bwMode="auto">
            <a:xfrm>
              <a:off x="616729" y="2084377"/>
              <a:ext cx="714380" cy="214314"/>
            </a:xfrm>
            <a:prstGeom prst="roundRect">
              <a:avLst/>
            </a:prstGeom>
            <a:gradFill rotWithShape="1">
              <a:gsLst>
                <a:gs pos="0">
                  <a:srgbClr val="2D2D8A">
                    <a:tint val="50000"/>
                    <a:satMod val="300000"/>
                  </a:srgbClr>
                </a:gs>
                <a:gs pos="35000">
                  <a:srgbClr val="2D2D8A">
                    <a:tint val="37000"/>
                    <a:satMod val="300000"/>
                  </a:srgbClr>
                </a:gs>
                <a:gs pos="100000">
                  <a:srgbClr val="2D2D8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2D2D8A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NUMBER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49" name="그룹 17"/>
            <p:cNvGrpSpPr/>
            <p:nvPr/>
          </p:nvGrpSpPr>
          <p:grpSpPr>
            <a:xfrm>
              <a:off x="2474117" y="1512873"/>
              <a:ext cx="1428766" cy="1357322"/>
              <a:chOff x="973913" y="1512873"/>
              <a:chExt cx="1428766" cy="1357322"/>
            </a:xfrm>
          </p:grpSpPr>
          <p:sp>
            <p:nvSpPr>
              <p:cNvPr id="55" name="원호 54"/>
              <p:cNvSpPr/>
              <p:nvPr/>
            </p:nvSpPr>
            <p:spPr bwMode="auto">
              <a:xfrm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headEnd type="arrow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 bwMode="auto">
              <a:xfrm flipH="1"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57" name="원호 56"/>
              <p:cNvSpPr/>
              <p:nvPr/>
            </p:nvSpPr>
            <p:spPr bwMode="auto">
              <a:xfrm flipV="1"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58" name="원호 57"/>
              <p:cNvSpPr/>
              <p:nvPr/>
            </p:nvSpPr>
            <p:spPr bwMode="auto">
              <a:xfrm flipH="1" flipV="1">
                <a:off x="973913" y="1512873"/>
                <a:ext cx="1428763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headEnd type="arrow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50" name="모서리가 둥근 직사각형 22"/>
            <p:cNvSpPr/>
            <p:nvPr/>
          </p:nvSpPr>
          <p:spPr bwMode="auto">
            <a:xfrm>
              <a:off x="1974051" y="2084377"/>
              <a:ext cx="928694" cy="214314"/>
            </a:xfrm>
            <a:prstGeom prst="roundRect">
              <a:avLst/>
            </a:prstGeom>
            <a:gradFill rotWithShape="1">
              <a:gsLst>
                <a:gs pos="0">
                  <a:srgbClr val="2D2D8A">
                    <a:tint val="50000"/>
                    <a:satMod val="300000"/>
                  </a:srgbClr>
                </a:gs>
                <a:gs pos="35000">
                  <a:srgbClr val="2D2D8A">
                    <a:tint val="37000"/>
                    <a:satMod val="300000"/>
                  </a:srgbClr>
                </a:gs>
                <a:gs pos="100000">
                  <a:srgbClr val="2D2D8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2D2D8A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CHARACTER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1" name="모서리가 둥근 직사각형 23"/>
            <p:cNvSpPr/>
            <p:nvPr/>
          </p:nvSpPr>
          <p:spPr bwMode="auto">
            <a:xfrm>
              <a:off x="3567458" y="2084377"/>
              <a:ext cx="642942" cy="214314"/>
            </a:xfrm>
            <a:prstGeom prst="roundRect">
              <a:avLst/>
            </a:prstGeom>
            <a:gradFill rotWithShape="1">
              <a:gsLst>
                <a:gs pos="0">
                  <a:srgbClr val="2D2D8A">
                    <a:tint val="50000"/>
                    <a:satMod val="300000"/>
                  </a:srgbClr>
                </a:gs>
                <a:gs pos="35000">
                  <a:srgbClr val="2D2D8A">
                    <a:tint val="37000"/>
                    <a:satMod val="300000"/>
                  </a:srgbClr>
                </a:gs>
                <a:gs pos="100000">
                  <a:srgbClr val="2D2D8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2D2D8A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DATE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59671" y="2870195"/>
              <a:ext cx="752261" cy="220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TO_CHAR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59869" y="2870195"/>
              <a:ext cx="724641" cy="220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TO_DATE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59869" y="1227121"/>
              <a:ext cx="752261" cy="220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TO_CHAR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14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날짜를 문자로 변환하기 위해서 </a:t>
            </a:r>
            <a:r>
              <a:rPr lang="en-US" altLang="ko-KR" dirty="0"/>
              <a:t>TO_CHAR </a:t>
            </a:r>
            <a:r>
              <a:rPr lang="ko-KR" altLang="en-US" dirty="0"/>
              <a:t>함수를 사용합니다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/>
              <a:t>날짜 형식을 지정하기 위해서 </a:t>
            </a:r>
            <a:r>
              <a:rPr lang="en-US" altLang="ko-KR" i="1" dirty="0" err="1"/>
              <a:t>fmt</a:t>
            </a:r>
            <a:r>
              <a:rPr lang="en-US" altLang="ko-KR" i="1" dirty="0"/>
              <a:t>(format)</a:t>
            </a:r>
            <a:r>
              <a:rPr lang="ko-KR" altLang="en-US" dirty="0"/>
              <a:t>를 지정하며</a:t>
            </a:r>
            <a:r>
              <a:rPr lang="en-US" altLang="ko-KR" dirty="0"/>
              <a:t>, </a:t>
            </a:r>
            <a:r>
              <a:rPr lang="en-US" altLang="ko-KR" dirty="0" err="1"/>
              <a:t>fmt</a:t>
            </a:r>
            <a:r>
              <a:rPr lang="ko-KR" altLang="en-US" dirty="0"/>
              <a:t>는 단일 인용부호로 둘러싸여 있어야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어떤 타당한 날짜 형식 요소도 포함할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추가된 공백을 제거하거나 앞부분의 </a:t>
            </a:r>
            <a:r>
              <a:rPr lang="en-US" altLang="ko-KR" dirty="0"/>
              <a:t>Ø</a:t>
            </a:r>
            <a:r>
              <a:rPr lang="ko-KR" altLang="en-US" dirty="0"/>
              <a:t>을 없애기 위해 </a:t>
            </a:r>
            <a:r>
              <a:rPr lang="en-US" altLang="ko-KR" dirty="0" err="1"/>
              <a:t>fm</a:t>
            </a:r>
            <a:r>
              <a:rPr lang="en-US" altLang="ko-KR" dirty="0"/>
              <a:t>(fill</a:t>
            </a:r>
            <a:r>
              <a:rPr lang="ko-KR" altLang="en-US" dirty="0"/>
              <a:t> </a:t>
            </a:r>
            <a:r>
              <a:rPr lang="en-US" altLang="ko-KR" dirty="0"/>
              <a:t>mode)</a:t>
            </a:r>
            <a:r>
              <a:rPr lang="ko-KR" altLang="en-US" dirty="0"/>
              <a:t>요소를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날짜를 문자로 변환 </a:t>
            </a:r>
            <a:r>
              <a:rPr lang="en-US" altLang="ko-KR" dirty="0"/>
              <a:t>: TO_CHAR(date, '</a:t>
            </a:r>
            <a:r>
              <a:rPr lang="en-US" altLang="ko-KR" dirty="0" err="1"/>
              <a:t>fmt</a:t>
            </a:r>
            <a:r>
              <a:rPr lang="en-US" altLang="ko-KR" dirty="0"/>
              <a:t>')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3"/>
          <a:stretch/>
        </p:blipFill>
        <p:spPr bwMode="auto">
          <a:xfrm>
            <a:off x="992560" y="2789792"/>
            <a:ext cx="7564830" cy="344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622052" y="2367009"/>
          <a:ext cx="4679325" cy="422783"/>
        </p:xfrm>
        <a:graphic>
          <a:graphicData uri="http://schemas.openxmlformats.org/drawingml/2006/table">
            <a:tbl>
              <a:tblPr/>
              <a:tblGrid>
                <a:gridCol w="34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783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TO_CHAR(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'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fmt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14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/>
          </p:nvPr>
        </p:nvGraphicFramePr>
        <p:xfrm>
          <a:off x="416496" y="1196983"/>
          <a:ext cx="8982998" cy="4968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90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요  소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설  명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SCC or CC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세기</a:t>
                      </a:r>
                      <a:r>
                        <a:rPr lang="en-US" altLang="ko-KR" sz="1300" kern="0" spc="-30">
                          <a:effectLst/>
                        </a:rPr>
                        <a:t>; BC </a:t>
                      </a:r>
                      <a:r>
                        <a:rPr lang="ko-KR" altLang="en-US" sz="1300" kern="0" spc="-30">
                          <a:effectLst/>
                        </a:rPr>
                        <a:t>날짜에는 </a:t>
                      </a:r>
                      <a:r>
                        <a:rPr lang="en-US" altLang="ko-KR" sz="1300" kern="0" spc="-30">
                          <a:effectLst/>
                        </a:rPr>
                        <a:t>-</a:t>
                      </a:r>
                      <a:r>
                        <a:rPr lang="ko-KR" altLang="en-US" sz="1300" kern="0" spc="-30">
                          <a:effectLst/>
                        </a:rPr>
                        <a:t>를 붙입니다</a:t>
                      </a:r>
                      <a:r>
                        <a:rPr lang="en-US" altLang="ko-KR" sz="1300" kern="0" spc="-30">
                          <a:effectLst/>
                        </a:rPr>
                        <a:t>.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YYYY or SYYYY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년</a:t>
                      </a:r>
                      <a:r>
                        <a:rPr lang="en-US" altLang="ko-KR" sz="1300" kern="0" spc="-30">
                          <a:effectLst/>
                        </a:rPr>
                        <a:t>; BC </a:t>
                      </a:r>
                      <a:r>
                        <a:rPr lang="ko-KR" altLang="en-US" sz="1300" kern="0" spc="-30">
                          <a:effectLst/>
                        </a:rPr>
                        <a:t>날짜에는 </a:t>
                      </a:r>
                      <a:r>
                        <a:rPr lang="en-US" altLang="ko-KR" sz="1300" kern="0" spc="-30">
                          <a:effectLst/>
                        </a:rPr>
                        <a:t>-</a:t>
                      </a:r>
                      <a:r>
                        <a:rPr lang="ko-KR" altLang="en-US" sz="1300" kern="0" spc="-30">
                          <a:effectLst/>
                        </a:rPr>
                        <a:t>를 붙입니다</a:t>
                      </a:r>
                      <a:r>
                        <a:rPr lang="en-US" altLang="ko-KR" sz="1300" kern="0" spc="-30">
                          <a:effectLst/>
                        </a:rPr>
                        <a:t>.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YYY or YY or Y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년의 마지막 </a:t>
                      </a:r>
                      <a:r>
                        <a:rPr lang="en-US" altLang="ko-KR" sz="1300" kern="0" spc="-30">
                          <a:effectLst/>
                        </a:rPr>
                        <a:t>3, 2 </a:t>
                      </a:r>
                      <a:r>
                        <a:rPr lang="ko-KR" altLang="en-US" sz="1300" kern="0" spc="-30">
                          <a:effectLst/>
                        </a:rPr>
                        <a:t>또는 </a:t>
                      </a:r>
                      <a:r>
                        <a:rPr lang="en-US" altLang="ko-KR" sz="1300" kern="0" spc="-30">
                          <a:effectLst/>
                        </a:rPr>
                        <a:t>1</a:t>
                      </a:r>
                      <a:r>
                        <a:rPr lang="ko-KR" altLang="en-US" sz="1300" kern="0" spc="-30">
                          <a:effectLst/>
                        </a:rPr>
                        <a:t>자리 수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Y,YYY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콤마가 있는 년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IYYY, IYY, IY, I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>
                          <a:effectLst/>
                        </a:rPr>
                        <a:t>ISO </a:t>
                      </a:r>
                      <a:r>
                        <a:rPr lang="ko-KR" altLang="en-US" sz="1300" kern="0" spc="-30">
                          <a:effectLst/>
                        </a:rPr>
                        <a:t>표준에 바탕을 둔 </a:t>
                      </a:r>
                      <a:r>
                        <a:rPr lang="en-US" altLang="ko-KR" sz="1300" kern="0" spc="-30">
                          <a:effectLst/>
                        </a:rPr>
                        <a:t>4, 3, 2 </a:t>
                      </a:r>
                      <a:r>
                        <a:rPr lang="ko-KR" altLang="en-US" sz="1300" kern="0" spc="-30">
                          <a:effectLst/>
                        </a:rPr>
                        <a:t>또는 </a:t>
                      </a:r>
                      <a:r>
                        <a:rPr lang="en-US" altLang="ko-KR" sz="1300" kern="0" spc="-30">
                          <a:effectLst/>
                        </a:rPr>
                        <a:t>1</a:t>
                      </a:r>
                      <a:r>
                        <a:rPr lang="ko-KR" altLang="en-US" sz="1300" kern="0" spc="-30">
                          <a:effectLst/>
                        </a:rPr>
                        <a:t>자리 수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RR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>
                          <a:effectLst/>
                        </a:rPr>
                        <a:t>Y2K </a:t>
                      </a:r>
                      <a:r>
                        <a:rPr lang="ko-KR" altLang="en-US" sz="1300" kern="0" spc="-30">
                          <a:effectLst/>
                        </a:rPr>
                        <a:t>문제와 관련 있는 년도를 나타내는 형식 문자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SYEAR or YEAR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문자로 표현된 년</a:t>
                      </a:r>
                      <a:r>
                        <a:rPr lang="en-US" altLang="ko-KR" sz="1300" kern="0" spc="-30">
                          <a:effectLst/>
                        </a:rPr>
                        <a:t>; BC </a:t>
                      </a:r>
                      <a:r>
                        <a:rPr lang="ko-KR" altLang="en-US" sz="1300" kern="0" spc="-30">
                          <a:effectLst/>
                        </a:rPr>
                        <a:t>날짜에는 </a:t>
                      </a:r>
                      <a:r>
                        <a:rPr lang="en-US" altLang="ko-KR" sz="1300" kern="0" spc="-30">
                          <a:effectLst/>
                        </a:rPr>
                        <a:t>-</a:t>
                      </a:r>
                      <a:r>
                        <a:rPr lang="ko-KR" altLang="en-US" sz="1300" kern="0" spc="-30">
                          <a:effectLst/>
                        </a:rPr>
                        <a:t>를 붙입니다</a:t>
                      </a:r>
                      <a:r>
                        <a:rPr lang="en-US" altLang="ko-KR" sz="1300" kern="0" spc="-30">
                          <a:effectLst/>
                        </a:rPr>
                        <a:t>.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BC or AD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BC/AD </a:t>
                      </a:r>
                      <a:r>
                        <a:rPr lang="ko-KR" altLang="en-US" sz="1300" kern="0" spc="-30">
                          <a:effectLst/>
                        </a:rPr>
                        <a:t>지시자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B.C. or A.D.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>
                          <a:effectLst/>
                        </a:rPr>
                        <a:t>. </a:t>
                      </a:r>
                      <a:r>
                        <a:rPr lang="ko-KR" altLang="en-US" sz="1300" kern="0" spc="-30">
                          <a:effectLst/>
                        </a:rPr>
                        <a:t>이 있는 </a:t>
                      </a:r>
                      <a:r>
                        <a:rPr lang="en-US" altLang="ko-KR" sz="1300" kern="0" spc="-30">
                          <a:effectLst/>
                        </a:rPr>
                        <a:t>BC/AD </a:t>
                      </a:r>
                      <a:r>
                        <a:rPr lang="ko-KR" altLang="en-US" sz="1300" kern="0" spc="-30">
                          <a:effectLst/>
                        </a:rPr>
                        <a:t>지시자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Q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년의 </a:t>
                      </a:r>
                      <a:r>
                        <a:rPr lang="en-US" altLang="ko-KR" sz="1300" kern="0" spc="-30">
                          <a:effectLst/>
                        </a:rPr>
                        <a:t>4</a:t>
                      </a:r>
                      <a:r>
                        <a:rPr lang="ko-KR" altLang="en-US" sz="1300" kern="0" spc="-30">
                          <a:effectLst/>
                        </a:rPr>
                        <a:t>분의 </a:t>
                      </a:r>
                      <a:r>
                        <a:rPr lang="en-US" altLang="ko-KR" sz="1300" kern="0" spc="-30">
                          <a:effectLst/>
                        </a:rPr>
                        <a:t>1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MM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두 자리 값의 월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MONTH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>
                          <a:effectLst/>
                        </a:rPr>
                        <a:t>9</a:t>
                      </a:r>
                      <a:r>
                        <a:rPr lang="ko-KR" altLang="en-US" sz="1300" kern="0" spc="-30">
                          <a:effectLst/>
                        </a:rPr>
                        <a:t>자리를 위해 공백을 추가한 월 이름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MON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세 자리의 약어로 된 월 이름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RM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로마 숫자 월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WW or W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 dirty="0">
                          <a:effectLst/>
                        </a:rPr>
                        <a:t>년이나 월의 주</a:t>
                      </a:r>
                      <a:endParaRPr lang="ko-KR" altLang="en-US" sz="13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 dirty="0">
                          <a:effectLst/>
                        </a:rPr>
                        <a:t>DDD or DD or D</a:t>
                      </a:r>
                      <a:endParaRPr lang="en-US" sz="13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년</a:t>
                      </a:r>
                      <a:r>
                        <a:rPr lang="en-US" altLang="ko-KR" sz="1300" kern="0" spc="-30">
                          <a:effectLst/>
                        </a:rPr>
                        <a:t>, </a:t>
                      </a:r>
                      <a:r>
                        <a:rPr lang="ko-KR" altLang="en-US" sz="1300" kern="0" spc="-30">
                          <a:effectLst/>
                        </a:rPr>
                        <a:t>월 또는 주의 일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DAY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>
                          <a:effectLst/>
                        </a:rPr>
                        <a:t>9</a:t>
                      </a:r>
                      <a:r>
                        <a:rPr lang="ko-KR" altLang="en-US" sz="1300" kern="0" spc="-30">
                          <a:effectLst/>
                        </a:rPr>
                        <a:t>자리를 위해 공백을 추가한 요일 이름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DY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세 자리 약어로 된 요일 이름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J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 dirty="0">
                          <a:effectLst/>
                        </a:rPr>
                        <a:t>Julian day; BC 4713</a:t>
                      </a:r>
                      <a:r>
                        <a:rPr lang="ko-KR" altLang="en-US" sz="1300" kern="0" spc="-30" dirty="0">
                          <a:effectLst/>
                        </a:rPr>
                        <a:t>년 </a:t>
                      </a:r>
                      <a:r>
                        <a:rPr lang="en-US" altLang="ko-KR" sz="1300" kern="0" spc="-30" dirty="0">
                          <a:effectLst/>
                        </a:rPr>
                        <a:t>12</a:t>
                      </a:r>
                      <a:r>
                        <a:rPr lang="ko-KR" altLang="en-US" sz="1300" kern="0" spc="-30" dirty="0">
                          <a:effectLst/>
                        </a:rPr>
                        <a:t>월 </a:t>
                      </a:r>
                      <a:r>
                        <a:rPr lang="en-US" altLang="ko-KR" sz="1300" kern="0" spc="-30" dirty="0">
                          <a:effectLst/>
                        </a:rPr>
                        <a:t>31</a:t>
                      </a:r>
                      <a:r>
                        <a:rPr lang="ko-KR" altLang="en-US" sz="1300" kern="0" spc="-30" dirty="0">
                          <a:effectLst/>
                        </a:rPr>
                        <a:t>일 이후의 요일 수</a:t>
                      </a:r>
                      <a:endParaRPr lang="ko-KR" altLang="en-US" sz="13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 형식 모델 요소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</p:spTree>
    <p:extLst>
      <p:ext uri="{BB962C8B-B14F-4D97-AF65-F5344CB8AC3E}">
        <p14:creationId xmlns:p14="http://schemas.microsoft.com/office/powerpoint/2010/main" val="230104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95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시간 형식 모델 요소 및 접미사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graphicFrame>
        <p:nvGraphicFramePr>
          <p:cNvPr id="9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415419"/>
              </p:ext>
            </p:extLst>
          </p:nvPr>
        </p:nvGraphicFramePr>
        <p:xfrm>
          <a:off x="1352600" y="1188587"/>
          <a:ext cx="7298367" cy="21922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7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요  소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설  명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AM or PM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정오 지시자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effectLst/>
                        </a:rPr>
                        <a:t>A.M. or P.M.</a:t>
                      </a:r>
                      <a:endParaRPr 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>
                          <a:effectLst/>
                        </a:rPr>
                        <a:t>. </a:t>
                      </a:r>
                      <a:r>
                        <a:rPr lang="ko-KR" altLang="en-US" sz="1400" kern="0" spc="-30">
                          <a:effectLst/>
                        </a:rPr>
                        <a:t>이 있는 정오 지시자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effectLst/>
                        </a:rPr>
                        <a:t>HH or HH12 or HH24</a:t>
                      </a:r>
                      <a:endParaRPr 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하루 중 시간 또는 시간</a:t>
                      </a:r>
                      <a:r>
                        <a:rPr lang="en-US" altLang="ko-KR" sz="1400" kern="0" spc="-30" dirty="0">
                          <a:effectLst/>
                        </a:rPr>
                        <a:t>(1-12) </a:t>
                      </a:r>
                      <a:r>
                        <a:rPr lang="ko-KR" altLang="en-US" sz="1400" kern="0" spc="-30" dirty="0">
                          <a:effectLst/>
                        </a:rPr>
                        <a:t>또는 시간</a:t>
                      </a:r>
                      <a:r>
                        <a:rPr lang="en-US" altLang="ko-KR" sz="1400" kern="0" spc="-30" dirty="0">
                          <a:effectLst/>
                        </a:rPr>
                        <a:t>(0-23)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MI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분 </a:t>
                      </a:r>
                      <a:r>
                        <a:rPr lang="en-US" altLang="ko-KR" sz="1400" kern="0" spc="-30" dirty="0">
                          <a:effectLst/>
                        </a:rPr>
                        <a:t>(0-59)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effectLst/>
                        </a:rPr>
                        <a:t>SS</a:t>
                      </a:r>
                      <a:endParaRPr 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초 </a:t>
                      </a:r>
                      <a:r>
                        <a:rPr lang="en-US" altLang="ko-KR" sz="1400" kern="0" spc="-30">
                          <a:effectLst/>
                        </a:rPr>
                        <a:t>(0-59)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SSSSS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자정 이후의 초 </a:t>
                      </a:r>
                      <a:r>
                        <a:rPr lang="en-US" altLang="ko-KR" sz="1400" kern="0" spc="-30" dirty="0">
                          <a:effectLst/>
                        </a:rPr>
                        <a:t>(0-86399)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25584"/>
              </p:ext>
            </p:extLst>
          </p:nvPr>
        </p:nvGraphicFramePr>
        <p:xfrm>
          <a:off x="1352600" y="3501008"/>
          <a:ext cx="7282178" cy="12527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1271">
                  <a:extLst>
                    <a:ext uri="{9D8B030D-6E8A-4147-A177-3AD203B41FA5}">
                      <a16:colId xmlns:a16="http://schemas.microsoft.com/office/drawing/2014/main" val="378447041"/>
                    </a:ext>
                  </a:extLst>
                </a:gridCol>
                <a:gridCol w="5150907">
                  <a:extLst>
                    <a:ext uri="{9D8B030D-6E8A-4147-A177-3AD203B41FA5}">
                      <a16:colId xmlns:a16="http://schemas.microsoft.com/office/drawing/2014/main" val="435946199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요 소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설 명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06025517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</a:rPr>
                        <a:t>TH</a:t>
                      </a:r>
                      <a:endParaRPr 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서수 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ko-KR" altLang="en-US" sz="1400" kern="0" spc="-50">
                          <a:effectLst/>
                        </a:rPr>
                        <a:t>예</a:t>
                      </a:r>
                      <a:r>
                        <a:rPr lang="en-US" altLang="ko-KR" sz="1400" kern="0" spc="-50">
                          <a:effectLst/>
                        </a:rPr>
                        <a:t>, </a:t>
                      </a:r>
                      <a:r>
                        <a:rPr lang="en-US" sz="1400" kern="0" spc="-50">
                          <a:effectLst/>
                        </a:rPr>
                        <a:t>DDTH</a:t>
                      </a:r>
                      <a:r>
                        <a:rPr lang="ko-KR" altLang="en-US" sz="1400" kern="0" spc="-50">
                          <a:effectLst/>
                        </a:rPr>
                        <a:t>는 </a:t>
                      </a:r>
                      <a:r>
                        <a:rPr lang="en-US" altLang="ko-KR" sz="1400" kern="0" spc="-50">
                          <a:effectLst/>
                        </a:rPr>
                        <a:t>4</a:t>
                      </a:r>
                      <a:r>
                        <a:rPr lang="en-US" sz="1400" kern="0" spc="-50">
                          <a:effectLst/>
                        </a:rPr>
                        <a:t>TH)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8676723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</a:rPr>
                        <a:t>SP</a:t>
                      </a:r>
                      <a:endParaRPr 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명시한 수 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ko-KR" altLang="en-US" sz="1400" kern="0" spc="-50">
                          <a:effectLst/>
                        </a:rPr>
                        <a:t>예</a:t>
                      </a:r>
                      <a:r>
                        <a:rPr lang="en-US" altLang="ko-KR" sz="1400" kern="0" spc="-50">
                          <a:effectLst/>
                        </a:rPr>
                        <a:t>, DDSP</a:t>
                      </a:r>
                      <a:r>
                        <a:rPr lang="ko-KR" altLang="en-US" sz="1400" kern="0" spc="-50">
                          <a:effectLst/>
                        </a:rPr>
                        <a:t>는 </a:t>
                      </a:r>
                      <a:r>
                        <a:rPr lang="en-US" altLang="ko-KR" sz="1400" kern="0" spc="-50">
                          <a:effectLst/>
                        </a:rPr>
                        <a:t>FOUR)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52738378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SPTH or THSP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명시한 서수 </a:t>
                      </a:r>
                      <a:r>
                        <a:rPr lang="en-US" altLang="ko-KR" sz="1400" kern="0" spc="-50" dirty="0">
                          <a:effectLst/>
                        </a:rPr>
                        <a:t>(</a:t>
                      </a:r>
                      <a:r>
                        <a:rPr lang="ko-KR" altLang="en-US" sz="1400" kern="0" spc="-50" dirty="0">
                          <a:effectLst/>
                        </a:rPr>
                        <a:t>예</a:t>
                      </a:r>
                      <a:r>
                        <a:rPr lang="en-US" altLang="ko-KR" sz="1400" kern="0" spc="-50" dirty="0">
                          <a:effectLst/>
                        </a:rPr>
                        <a:t>, DDSPTH</a:t>
                      </a:r>
                      <a:r>
                        <a:rPr lang="ko-KR" altLang="en-US" sz="1400" kern="0" spc="-50" dirty="0">
                          <a:effectLst/>
                        </a:rPr>
                        <a:t>는  </a:t>
                      </a:r>
                      <a:r>
                        <a:rPr lang="en-US" altLang="ko-KR" sz="1400" kern="0" spc="-50" dirty="0">
                          <a:effectLst/>
                        </a:rPr>
                        <a:t>FOURTH)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7509483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54449"/>
              </p:ext>
            </p:extLst>
          </p:nvPr>
        </p:nvGraphicFramePr>
        <p:xfrm>
          <a:off x="1352600" y="5063702"/>
          <a:ext cx="7294326" cy="9395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4826">
                  <a:extLst>
                    <a:ext uri="{9D8B030D-6E8A-4147-A177-3AD203B41FA5}">
                      <a16:colId xmlns:a16="http://schemas.microsoft.com/office/drawing/2014/main" val="1361409355"/>
                    </a:ext>
                  </a:extLst>
                </a:gridCol>
                <a:gridCol w="5159500">
                  <a:extLst>
                    <a:ext uri="{9D8B030D-6E8A-4147-A177-3AD203B41FA5}">
                      <a16:colId xmlns:a16="http://schemas.microsoft.com/office/drawing/2014/main" val="994655347"/>
                    </a:ext>
                  </a:extLst>
                </a:gridCol>
              </a:tblGrid>
              <a:tr h="2402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요 소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설 명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80411866"/>
                  </a:ext>
                </a:extLst>
              </a:tr>
              <a:tr h="2402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</a:rPr>
                        <a:t>/  .  ,  </a:t>
                      </a:r>
                      <a:endParaRPr 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사용 문자가 결과에 다시 나타납니다</a:t>
                      </a:r>
                      <a:r>
                        <a:rPr lang="en-US" altLang="ko-KR" sz="1400" kern="0" spc="-50">
                          <a:effectLst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62916383"/>
                  </a:ext>
                </a:extLst>
              </a:tr>
              <a:tr h="2402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"of the"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인용 </a:t>
                      </a:r>
                      <a:r>
                        <a:rPr lang="ko-KR" altLang="en-US" sz="1400" kern="0" spc="-50" dirty="0" err="1">
                          <a:effectLst/>
                        </a:rPr>
                        <a:t>부호내의</a:t>
                      </a:r>
                      <a:r>
                        <a:rPr lang="ko-KR" altLang="en-US" sz="1400" kern="0" spc="-50" dirty="0">
                          <a:effectLst/>
                        </a:rPr>
                        <a:t> 스트링이 결과에 다시 나타납니다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8345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18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288" y="1196975"/>
            <a:ext cx="6618024" cy="5111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TO_CHAR </a:t>
            </a:r>
            <a:r>
              <a:rPr lang="ko-KR" altLang="en-US" dirty="0"/>
              <a:t>함수 사용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</p:spTree>
    <p:extLst>
      <p:ext uri="{BB962C8B-B14F-4D97-AF65-F5344CB8AC3E}">
        <p14:creationId xmlns:p14="http://schemas.microsoft.com/office/powerpoint/2010/main" val="1691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/>
          </p:nvPr>
        </p:nvGraphicFramePr>
        <p:xfrm>
          <a:off x="704528" y="1979576"/>
          <a:ext cx="8496943" cy="41137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3177">
                  <a:extLst>
                    <a:ext uri="{9D8B030D-6E8A-4147-A177-3AD203B41FA5}">
                      <a16:colId xmlns:a16="http://schemas.microsoft.com/office/drawing/2014/main" val="2366336524"/>
                    </a:ext>
                  </a:extLst>
                </a:gridCol>
                <a:gridCol w="4852987">
                  <a:extLst>
                    <a:ext uri="{9D8B030D-6E8A-4147-A177-3AD203B41FA5}">
                      <a16:colId xmlns:a16="http://schemas.microsoft.com/office/drawing/2014/main" val="1009445704"/>
                    </a:ext>
                  </a:extLst>
                </a:gridCol>
                <a:gridCol w="1374699">
                  <a:extLst>
                    <a:ext uri="{9D8B030D-6E8A-4147-A177-3AD203B41FA5}">
                      <a16:colId xmlns:a16="http://schemas.microsoft.com/office/drawing/2014/main" val="3943443656"/>
                    </a:ext>
                  </a:extLst>
                </a:gridCol>
                <a:gridCol w="1296080">
                  <a:extLst>
                    <a:ext uri="{9D8B030D-6E8A-4147-A177-3AD203B41FA5}">
                      <a16:colId xmlns:a16="http://schemas.microsoft.com/office/drawing/2014/main" val="247068305"/>
                    </a:ext>
                  </a:extLst>
                </a:gridCol>
              </a:tblGrid>
              <a:tr h="3698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요소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예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결과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22940604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숫자 위치</a:t>
                      </a:r>
                      <a:r>
                        <a:rPr lang="en-US" altLang="ko-KR" sz="1600" kern="0" spc="-50">
                          <a:effectLst/>
                        </a:rPr>
                        <a:t>(9</a:t>
                      </a:r>
                      <a:r>
                        <a:rPr lang="ko-KR" altLang="en-US" sz="1600" kern="0" spc="-50">
                          <a:effectLst/>
                        </a:rPr>
                        <a:t>의 수는 출력 폭을 결정합니다</a:t>
                      </a:r>
                      <a:r>
                        <a:rPr lang="en-US" altLang="ko-KR" sz="1600" kern="0" spc="-50">
                          <a:effectLst/>
                        </a:rPr>
                        <a:t>.)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999999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1234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6984161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0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앞에 </a:t>
                      </a:r>
                      <a:r>
                        <a:rPr lang="en-US" altLang="ko-KR" sz="1600" kern="0" spc="-50">
                          <a:effectLst/>
                        </a:rPr>
                        <a:t>Ø</a:t>
                      </a:r>
                      <a:r>
                        <a:rPr lang="ko-KR" altLang="en-US" sz="1600" kern="0" spc="-50">
                          <a:effectLst/>
                        </a:rPr>
                        <a:t>을 출력합니다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099999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001234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38132970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$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달러 기호를 나타냅니다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$999999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$1234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52735857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</a:rPr>
                        <a:t>L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지역 화폐 기호를 사용합니다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L999999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￦</a:t>
                      </a:r>
                      <a:r>
                        <a:rPr lang="en-US" altLang="ko-KR" sz="1600" kern="0" spc="-50">
                          <a:effectLst/>
                        </a:rPr>
                        <a:t>1234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23503297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.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명시한 위치에 소수점을 출력합니다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999999.99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1234.00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93019079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,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명시한 위치에 콤마를 출력합니다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999,999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1,234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9421448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PR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음수를 괄호로 묶습니다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999999PR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&lt;1234&gt;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56802424"/>
                  </a:ext>
                </a:extLst>
              </a:tr>
              <a:tr h="4095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EEEE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과학적인 부호 표기</a:t>
                      </a:r>
                      <a:r>
                        <a:rPr lang="en-US" altLang="ko-KR" sz="1600" kern="0" spc="-50">
                          <a:effectLst/>
                        </a:rPr>
                        <a:t>(</a:t>
                      </a:r>
                      <a:r>
                        <a:rPr lang="ko-KR" altLang="en-US" sz="1600" kern="0" spc="-50">
                          <a:effectLst/>
                        </a:rPr>
                        <a:t>형식은 </a:t>
                      </a:r>
                      <a:r>
                        <a:rPr lang="en-US" altLang="ko-KR" sz="1600" kern="0" spc="-50">
                          <a:effectLst/>
                        </a:rPr>
                        <a:t>4</a:t>
                      </a:r>
                      <a:r>
                        <a:rPr lang="ko-KR" altLang="en-US" sz="1600" kern="0" spc="-50">
                          <a:effectLst/>
                        </a:rPr>
                        <a:t>개의 </a:t>
                      </a:r>
                      <a:r>
                        <a:rPr lang="en-US" altLang="ko-KR" sz="1600" kern="0" spc="-50">
                          <a:effectLst/>
                        </a:rPr>
                        <a:t>E</a:t>
                      </a:r>
                      <a:r>
                        <a:rPr lang="ko-KR" altLang="en-US" sz="1600" kern="0" spc="-50">
                          <a:effectLst/>
                        </a:rPr>
                        <a:t>를 명시해야 합니다</a:t>
                      </a:r>
                      <a:r>
                        <a:rPr lang="en-US" altLang="ko-KR" sz="1600" kern="0" spc="-50">
                          <a:effectLst/>
                        </a:rPr>
                        <a:t>.)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99.999EEEE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1.234E+03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02538150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V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effectLst/>
                        </a:rPr>
                        <a:t>10</a:t>
                      </a:r>
                      <a:r>
                        <a:rPr lang="ko-KR" altLang="en-US" sz="1600" kern="0" spc="-50">
                          <a:effectLst/>
                        </a:rPr>
                        <a:t>을 </a:t>
                      </a:r>
                      <a:r>
                        <a:rPr lang="en-US" altLang="ko-KR" sz="1600" kern="0" spc="-50">
                          <a:effectLst/>
                        </a:rPr>
                        <a:t>n </a:t>
                      </a:r>
                      <a:r>
                        <a:rPr lang="ko-KR" altLang="en-US" sz="1600" kern="0" spc="-50">
                          <a:effectLst/>
                        </a:rPr>
                        <a:t>번 곱합니다</a:t>
                      </a:r>
                      <a:r>
                        <a:rPr lang="en-US" altLang="ko-KR" sz="1600" kern="0" spc="-50">
                          <a:effectLst/>
                        </a:rPr>
                        <a:t>. (n = V </a:t>
                      </a:r>
                      <a:r>
                        <a:rPr lang="ko-KR" altLang="en-US" sz="1600" kern="0" spc="-50">
                          <a:effectLst/>
                        </a:rPr>
                        <a:t>뒤의 </a:t>
                      </a:r>
                      <a:r>
                        <a:rPr lang="en-US" altLang="ko-KR" sz="1600" kern="0" spc="-50">
                          <a:effectLst/>
                        </a:rPr>
                        <a:t>9</a:t>
                      </a:r>
                      <a:r>
                        <a:rPr lang="ko-KR" altLang="en-US" sz="1600" kern="0" spc="-50">
                          <a:effectLst/>
                        </a:rPr>
                        <a:t>의 수</a:t>
                      </a:r>
                      <a:r>
                        <a:rPr lang="en-US" altLang="ko-KR" sz="1600" kern="0" spc="-50">
                          <a:effectLst/>
                        </a:rPr>
                        <a:t>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9999V99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123400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05722339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B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effectLst/>
                        </a:rPr>
                        <a:t>Ø</a:t>
                      </a:r>
                      <a:r>
                        <a:rPr lang="ko-KR" altLang="en-US" sz="1600" kern="0" spc="-50">
                          <a:effectLst/>
                        </a:rPr>
                        <a:t>값을 </a:t>
                      </a:r>
                      <a:r>
                        <a:rPr lang="en-US" altLang="ko-KR" sz="1600" kern="0" spc="-50">
                          <a:effectLst/>
                        </a:rPr>
                        <a:t>Ø</a:t>
                      </a:r>
                      <a:r>
                        <a:rPr lang="ko-KR" altLang="en-US" sz="1600" kern="0" spc="-50">
                          <a:effectLst/>
                        </a:rPr>
                        <a:t>이 아닌 공백으로 출력합니다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B9999.99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>
                          <a:effectLst/>
                        </a:rPr>
                        <a:t>1234.00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6285221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숫자를 문자로 변환 </a:t>
            </a:r>
            <a:r>
              <a:rPr lang="en-US" altLang="ko-KR" dirty="0"/>
              <a:t>: </a:t>
            </a:r>
            <a:r>
              <a:rPr lang="en-US" altLang="ko-KR" sz="3200" dirty="0"/>
              <a:t>TO_CHAR(number, '</a:t>
            </a:r>
            <a:r>
              <a:rPr lang="en-US" altLang="ko-KR" sz="3200" dirty="0" err="1"/>
              <a:t>fmt</a:t>
            </a:r>
            <a:r>
              <a:rPr lang="en-US" altLang="ko-KR" sz="3200" dirty="0"/>
              <a:t>') </a:t>
            </a:r>
            <a:endParaRPr lang="ko-KR" altLang="en-US" sz="32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graphicFrame>
        <p:nvGraphicFramePr>
          <p:cNvPr id="10" name="내용 개체 틀 6"/>
          <p:cNvGraphicFramePr>
            <a:graphicFrameLocks/>
          </p:cNvGraphicFramePr>
          <p:nvPr>
            <p:extLst/>
          </p:nvPr>
        </p:nvGraphicFramePr>
        <p:xfrm>
          <a:off x="2456723" y="1268761"/>
          <a:ext cx="4679325" cy="422783"/>
        </p:xfrm>
        <a:graphic>
          <a:graphicData uri="http://schemas.openxmlformats.org/drawingml/2006/table">
            <a:tbl>
              <a:tblPr/>
              <a:tblGrid>
                <a:gridCol w="34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783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TO_CHAR(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'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fmt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TO_CHAR </a:t>
            </a:r>
            <a:r>
              <a:rPr lang="ko-KR" altLang="en-US" dirty="0"/>
              <a:t>함수 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87" y="692696"/>
            <a:ext cx="6604475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9" y="2492896"/>
            <a:ext cx="6466308" cy="101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954" y="3645024"/>
            <a:ext cx="6588400" cy="2645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32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6115" y="1557338"/>
            <a:ext cx="7522369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TO_NUMBER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7" y="5085184"/>
            <a:ext cx="7192169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6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434" y="1476375"/>
            <a:ext cx="7501731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TO_DATE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</p:spTree>
    <p:extLst>
      <p:ext uri="{BB962C8B-B14F-4D97-AF65-F5344CB8AC3E}">
        <p14:creationId xmlns:p14="http://schemas.microsoft.com/office/powerpoint/2010/main" val="12615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NVL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89" y="1010792"/>
            <a:ext cx="7491413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8"/>
          <a:stretch/>
        </p:blipFill>
        <p:spPr bwMode="auto">
          <a:xfrm>
            <a:off x="1238204" y="3573016"/>
            <a:ext cx="7491413" cy="276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9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NVL2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34" y="979166"/>
            <a:ext cx="7326313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3"/>
          <a:stretch/>
        </p:blipFill>
        <p:spPr bwMode="auto">
          <a:xfrm>
            <a:off x="1353135" y="3789040"/>
            <a:ext cx="7398544" cy="269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0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COALESCE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22"/>
          <a:stretch/>
        </p:blipFill>
        <p:spPr bwMode="auto">
          <a:xfrm>
            <a:off x="1368919" y="908720"/>
            <a:ext cx="7419181" cy="158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43"/>
          <a:stretch/>
        </p:blipFill>
        <p:spPr bwMode="auto">
          <a:xfrm>
            <a:off x="1456873" y="3501009"/>
            <a:ext cx="7326313" cy="305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2636912"/>
            <a:ext cx="61499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8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LNNVL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23"/>
          <a:stretch/>
        </p:blipFill>
        <p:spPr bwMode="auto">
          <a:xfrm>
            <a:off x="1474547" y="1243931"/>
            <a:ext cx="7346950" cy="6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79" y="2636913"/>
            <a:ext cx="6162685" cy="3602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17" b="3039"/>
          <a:stretch/>
        </p:blipFill>
        <p:spPr bwMode="auto">
          <a:xfrm>
            <a:off x="1463730" y="1868406"/>
            <a:ext cx="7346950" cy="70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5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11485" y="1116282"/>
            <a:ext cx="9594515" cy="5193039"/>
          </a:xfrm>
        </p:spPr>
        <p:txBody>
          <a:bodyPr>
            <a:normAutofit/>
          </a:bodyPr>
          <a:lstStyle/>
          <a:p>
            <a:r>
              <a:rPr lang="en-US" altLang="ko-KR" sz="1400" smtClean="0"/>
              <a:t>https://www.oracle.com/</a:t>
            </a:r>
            <a:r>
              <a:rPr lang="ko-KR" altLang="en-US" sz="1400" smtClean="0"/>
              <a:t>에서</a:t>
            </a:r>
            <a:r>
              <a:rPr lang="en-US" altLang="ko-KR" sz="1400" smtClean="0"/>
              <a:t>…</a:t>
            </a:r>
          </a:p>
          <a:p>
            <a:pPr lvl="1"/>
            <a:r>
              <a:rPr lang="en-US" altLang="ko-KR" sz="1400" smtClean="0"/>
              <a:t>Oracle Database Express Edition </a:t>
            </a:r>
            <a:r>
              <a:rPr lang="ko-KR" altLang="en-US" sz="1400" smtClean="0"/>
              <a:t>다운로드</a:t>
            </a:r>
            <a:endParaRPr lang="en-US" altLang="ko-KR" sz="1400" smtClean="0"/>
          </a:p>
          <a:p>
            <a:pPr lvl="2"/>
            <a:r>
              <a:rPr lang="en-US" altLang="ko-KR" sz="1400" smtClean="0"/>
              <a:t>https://www.oracle.com/database/technologies/xe18c-downloads.html</a:t>
            </a:r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1"/>
            <a:r>
              <a:rPr lang="en-US" altLang="ko-KR" sz="1400" smtClean="0"/>
              <a:t>SQLDeveloper </a:t>
            </a:r>
            <a:r>
              <a:rPr lang="ko-KR" altLang="en-US" sz="1400" smtClean="0"/>
              <a:t>다운로드</a:t>
            </a:r>
            <a:endParaRPr lang="en-US" altLang="ko-KR" sz="1400" smtClean="0"/>
          </a:p>
          <a:p>
            <a:pPr lvl="2"/>
            <a:r>
              <a:rPr lang="en-US" altLang="ko-KR" sz="1400" smtClean="0">
                <a:hlinkClick r:id="rId2"/>
              </a:rPr>
              <a:t>https://www.oracle.com/tools/downloads/sqldev-downloads.html</a:t>
            </a:r>
            <a:r>
              <a:rPr lang="en-US" altLang="ko-KR" sz="1400" smtClean="0"/>
              <a:t> </a:t>
            </a:r>
          </a:p>
          <a:p>
            <a:pPr lvl="3"/>
            <a:r>
              <a:rPr lang="en-US" altLang="ko-KR" sz="1400" smtClean="0"/>
              <a:t>Windows 64-bit with JDK 11 included  Download</a:t>
            </a:r>
          </a:p>
          <a:p>
            <a:pPr lvl="3"/>
            <a:r>
              <a:rPr lang="en-US" altLang="ko-KR" sz="1400" smtClean="0"/>
              <a:t>Mac OSX </a:t>
            </a:r>
            <a:r>
              <a:rPr lang="ko-KR" altLang="en-US" sz="1400" smtClean="0"/>
              <a:t>사용자는 </a:t>
            </a:r>
            <a:r>
              <a:rPr lang="en-US" altLang="ko-KR" sz="1400" smtClean="0"/>
              <a:t>JDK 8</a:t>
            </a:r>
            <a:r>
              <a:rPr lang="ko-KR" altLang="en-US" sz="1400" smtClean="0"/>
              <a:t>또는 </a:t>
            </a:r>
            <a:r>
              <a:rPr lang="en-US" altLang="ko-KR" sz="1400" smtClean="0"/>
              <a:t>11</a:t>
            </a:r>
            <a:r>
              <a:rPr lang="ko-KR" altLang="en-US" sz="1400" smtClean="0"/>
              <a:t>을 다운로드 받아 설치해야 함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https://www.oracle.com/java/technologies/ -&gt; Java SE 8u??? &gt; JDK Download &gt; macOS x64</a:t>
            </a:r>
          </a:p>
          <a:p>
            <a:pPr lvl="4"/>
            <a:r>
              <a:rPr lang="en-US" altLang="ko-KR" sz="1400" smtClean="0"/>
              <a:t>jdk-8u???-macosx-x64.dmg</a:t>
            </a:r>
            <a:endParaRPr lang="en-US" altLang="ko-KR" sz="1200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프로그램</a:t>
            </a:r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F9DC63-EBAC-BFED-280E-7DDCD6AE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3" y="1872954"/>
            <a:ext cx="5011249" cy="24201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8EF19E4-ED5A-24F5-1892-C65565070D83}"/>
              </a:ext>
            </a:extLst>
          </p:cNvPr>
          <p:cNvSpPr/>
          <p:nvPr/>
        </p:nvSpPr>
        <p:spPr>
          <a:xfrm>
            <a:off x="1228565" y="3789040"/>
            <a:ext cx="2376264" cy="282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8464" y="1116282"/>
            <a:ext cx="9649072" cy="504902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4427DF-B44F-C444-8660-C12E349C4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36" y="1605904"/>
            <a:ext cx="2316533" cy="2316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354953-12E6-3743-B6A0-D6EEDE1D175A}"/>
              </a:ext>
            </a:extLst>
          </p:cNvPr>
          <p:cNvSpPr txBox="1"/>
          <p:nvPr/>
        </p:nvSpPr>
        <p:spPr>
          <a:xfrm>
            <a:off x="6221132" y="4066454"/>
            <a:ext cx="331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800" dirty="0"/>
              <a:t>http://url.kr/5cd2jb</a:t>
            </a:r>
            <a:endParaRPr kumimoji="1" lang="x-none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390162" y="1376899"/>
            <a:ext cx="5915013" cy="2585323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dirty="0" smtClean="0"/>
              <a:t>이 과정은 오라클 </a:t>
            </a:r>
            <a:r>
              <a:rPr lang="en-US" altLang="ko-KR" dirty="0" smtClean="0"/>
              <a:t>11g XE R2 </a:t>
            </a:r>
            <a:r>
              <a:rPr lang="ko-KR" altLang="en-US" dirty="0" smtClean="0"/>
              <a:t>버전을 사용합니다</a:t>
            </a:r>
            <a:r>
              <a:rPr lang="en-US" altLang="ko-KR" dirty="0" smtClean="0"/>
              <a:t>.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dirty="0" smtClean="0"/>
              <a:t>공유 </a:t>
            </a:r>
            <a:r>
              <a:rPr lang="ko-KR" altLang="en-US" dirty="0"/>
              <a:t>드라이브 </a:t>
            </a:r>
            <a:r>
              <a:rPr kumimoji="1" lang="en-US" altLang="x-none" dirty="0">
                <a:hlinkClick r:id="rId5"/>
              </a:rPr>
              <a:t>http://url.kr/5cd2jb</a:t>
            </a:r>
            <a:r>
              <a:rPr kumimoji="1" lang="ko-KR" altLang="en-US" dirty="0"/>
              <a:t>에 접속하세요</a:t>
            </a:r>
            <a:r>
              <a:rPr kumimoji="1" lang="en-US" altLang="ko-KR" dirty="0"/>
              <a:t>.</a:t>
            </a:r>
            <a:endParaRPr kumimoji="1" lang="x-none" altLang="en-US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/>
              <a:t>OracleXE112_Win64.zip </a:t>
            </a:r>
            <a:r>
              <a:rPr lang="ko-KR" altLang="en-US" dirty="0"/>
              <a:t>파일 다운로드 후 압축 풀고 </a:t>
            </a:r>
            <a:r>
              <a:rPr lang="en-US" altLang="ko-KR" dirty="0"/>
              <a:t>DISK1/setup.exe </a:t>
            </a:r>
            <a:r>
              <a:rPr lang="ko-KR" altLang="en-US" dirty="0"/>
              <a:t>더블클릭하여 설치하세요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sqldeveloper.zip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파일 다운로드 후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c:\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압축을 풀어 놓으세요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5416" y="4618023"/>
            <a:ext cx="6365204" cy="8309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Oracle 11gXE </a:t>
            </a:r>
            <a:r>
              <a:rPr lang="ko-KR" altLang="en-US" sz="2400" dirty="0"/>
              <a:t>및 </a:t>
            </a:r>
            <a:r>
              <a:rPr lang="en-US" altLang="ko-KR" sz="2400" dirty="0" err="1"/>
              <a:t>SQLDeveloper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설치 영상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참고</a:t>
            </a:r>
            <a:endParaRPr lang="en-US" altLang="ko-KR" sz="2400" dirty="0" smtClean="0"/>
          </a:p>
          <a:p>
            <a:r>
              <a:rPr lang="ko-KR" altLang="en-US" sz="2400" dirty="0" smtClean="0"/>
              <a:t>https</a:t>
            </a:r>
            <a:r>
              <a:rPr lang="ko-KR" altLang="en-US" sz="2400" dirty="0"/>
              <a:t>://youtu.be/ynBsfD_KR_M</a:t>
            </a:r>
          </a:p>
        </p:txBody>
      </p:sp>
    </p:spTree>
    <p:extLst>
      <p:ext uri="{BB962C8B-B14F-4D97-AF65-F5344CB8AC3E}">
        <p14:creationId xmlns:p14="http://schemas.microsoft.com/office/powerpoint/2010/main" val="21208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DECODE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9C4407B-E7EF-4314-BD91-615211897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968791"/>
            <a:ext cx="9293225" cy="34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1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DECODE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F605A6E-0C64-446D-84F5-B63EDCB1B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020" y="1116013"/>
            <a:ext cx="6791485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CASE ~ WHEN ~ THEN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6E7663C-F559-4787-BB04-A97CA1E75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538387"/>
            <a:ext cx="9293225" cy="43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CASE ~ WHEN ~ THEN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ECBB49-7B2F-44B1-8072-64524EC5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15" y="3945367"/>
            <a:ext cx="9273299" cy="26236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" y="1097392"/>
            <a:ext cx="93440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6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F1D88-539F-4DF9-8616-FCE504C04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중첩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A685F6-49DA-4D24-B9BE-D81F48D8007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33AE803-5E10-47CA-9DF5-2E36DC8F8CB3}"/>
              </a:ext>
            </a:extLst>
          </p:cNvPr>
          <p:cNvGrpSpPr/>
          <p:nvPr/>
        </p:nvGrpSpPr>
        <p:grpSpPr>
          <a:xfrm>
            <a:off x="2792761" y="1556792"/>
            <a:ext cx="4032448" cy="1203696"/>
            <a:chOff x="2792761" y="1556792"/>
            <a:chExt cx="4032448" cy="120369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6632DA7-1E68-47AB-BD57-B6ED2275732B}"/>
                </a:ext>
              </a:extLst>
            </p:cNvPr>
            <p:cNvGrpSpPr/>
            <p:nvPr/>
          </p:nvGrpSpPr>
          <p:grpSpPr>
            <a:xfrm>
              <a:off x="2792761" y="1556792"/>
              <a:ext cx="4032448" cy="538158"/>
              <a:chOff x="2792761" y="2420888"/>
              <a:chExt cx="4032448" cy="538158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4B8431C-C99F-4D4B-87D4-139942773E10}"/>
                  </a:ext>
                </a:extLst>
              </p:cNvPr>
              <p:cNvSpPr/>
              <p:nvPr/>
            </p:nvSpPr>
            <p:spPr bwMode="auto">
              <a:xfrm>
                <a:off x="2792761" y="2420888"/>
                <a:ext cx="4032448" cy="5381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11785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func3(</a:t>
                </a: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func2(</a:t>
                </a: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func1(col, arg1)</a:t>
                </a: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, arg2)</a:t>
                </a: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, arg3)</a:t>
                </a: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AD80A35C-4A52-4C35-A062-8BE0150DEE8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58651" y="2267435"/>
                <a:ext cx="24309" cy="1051296"/>
              </a:xfrm>
              <a:prstGeom prst="bentConnector3">
                <a:avLst>
                  <a:gd name="adj1" fmla="val -853918"/>
                </a:avLst>
              </a:prstGeom>
              <a:ln w="12700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94BC2F98-6620-47EF-9CF8-E23B0264041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85872" y="1673329"/>
                <a:ext cx="14585" cy="2200613"/>
              </a:xfrm>
              <a:prstGeom prst="bentConnector3">
                <a:avLst>
                  <a:gd name="adj1" fmla="val -3053459"/>
                </a:avLst>
              </a:prstGeom>
              <a:ln>
                <a:solidFill>
                  <a:schemeClr val="accent6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729B0FBE-10F1-4B76-B811-8336831359A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781148" y="1199093"/>
                <a:ext cx="17051" cy="3180719"/>
              </a:xfrm>
              <a:prstGeom prst="bentConnector3">
                <a:avLst>
                  <a:gd name="adj1" fmla="val 3783027"/>
                </a:avLst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D2366-09DA-4B3E-AA57-517304142004}"/>
                </a:ext>
              </a:extLst>
            </p:cNvPr>
            <p:cNvSpPr txBox="1"/>
            <p:nvPr/>
          </p:nvSpPr>
          <p:spPr>
            <a:xfrm>
              <a:off x="4499369" y="2084440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step 1</a:t>
              </a:r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94F6D8-3B51-4670-9760-9C788E14E41E}"/>
                </a:ext>
              </a:extLst>
            </p:cNvPr>
            <p:cNvSpPr txBox="1"/>
            <p:nvPr/>
          </p:nvSpPr>
          <p:spPr>
            <a:xfrm>
              <a:off x="4499369" y="2284959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step 2</a:t>
              </a:r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A8FDF-51A1-4737-B78B-939FA1FE996F}"/>
                </a:ext>
              </a:extLst>
            </p:cNvPr>
            <p:cNvSpPr txBox="1"/>
            <p:nvPr/>
          </p:nvSpPr>
          <p:spPr>
            <a:xfrm>
              <a:off x="4499369" y="2483489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step 3</a:t>
              </a:r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5AD6975-03FE-4DCD-BDE9-EC41B586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9" y="3277543"/>
            <a:ext cx="9204752" cy="124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집합 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48544" y="2204864"/>
            <a:ext cx="495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- UNION</a:t>
            </a:r>
          </a:p>
          <a:p>
            <a:r>
              <a:rPr lang="ko-KR" altLang="en-US" dirty="0"/>
              <a:t> - UNION ALL</a:t>
            </a:r>
          </a:p>
          <a:p>
            <a:r>
              <a:rPr lang="ko-KR" altLang="en-US" dirty="0"/>
              <a:t> - INTERSECT</a:t>
            </a:r>
          </a:p>
          <a:p>
            <a:r>
              <a:rPr lang="ko-KR" altLang="en-US" dirty="0"/>
              <a:t> - MINUS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8544" y="1628800"/>
            <a:ext cx="802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개 이상의 </a:t>
            </a:r>
            <a:r>
              <a:rPr lang="en-US" altLang="ko-KR" sz="2400" dirty="0"/>
              <a:t>SQL</a:t>
            </a:r>
            <a:r>
              <a:rPr lang="ko-KR" altLang="en-US" sz="2400" dirty="0"/>
              <a:t>문의 결과를 이용해서 집합을 만드는 연산자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8544" y="386104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첫 번째 </a:t>
            </a:r>
            <a:r>
              <a:rPr lang="en-US" altLang="ko-KR" sz="2400" dirty="0"/>
              <a:t>SELECT</a:t>
            </a:r>
            <a:r>
              <a:rPr lang="ko-KR" altLang="en-US" sz="2400" dirty="0"/>
              <a:t>문과 두 번째 </a:t>
            </a:r>
            <a:r>
              <a:rPr lang="en-US" altLang="ko-KR" sz="2400" dirty="0"/>
              <a:t>SELECT</a:t>
            </a:r>
            <a:r>
              <a:rPr lang="ko-KR" altLang="en-US" sz="2400" dirty="0"/>
              <a:t>문의 열의 개수와 각 데이터 타입은 반드시 일치해야 함</a:t>
            </a:r>
          </a:p>
        </p:txBody>
      </p:sp>
    </p:spTree>
    <p:extLst>
      <p:ext uri="{BB962C8B-B14F-4D97-AF65-F5344CB8AC3E}">
        <p14:creationId xmlns:p14="http://schemas.microsoft.com/office/powerpoint/2010/main" val="372836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집합연산자</a:t>
            </a:r>
          </a:p>
        </p:txBody>
      </p:sp>
      <p:sp>
        <p:nvSpPr>
          <p:cNvPr id="77" name="텍스트 개체 틀 7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754" y="1207051"/>
            <a:ext cx="6162675" cy="2266950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064568" y="3304238"/>
            <a:ext cx="4777018" cy="2332016"/>
            <a:chOff x="1763311" y="2038453"/>
            <a:chExt cx="4409555" cy="2332016"/>
          </a:xfrm>
        </p:grpSpPr>
        <p:sp>
          <p:nvSpPr>
            <p:cNvPr id="96" name="직사각형 95"/>
            <p:cNvSpPr/>
            <p:nvPr/>
          </p:nvSpPr>
          <p:spPr bwMode="auto">
            <a:xfrm>
              <a:off x="4790085" y="2307531"/>
              <a:ext cx="1382781" cy="20629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36000" tIns="88009" rIns="36000" bIns="88009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120 Matthew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133 Jason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145 John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156 Janette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157 Patrick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158 Allan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174 Ellen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184 </a:t>
              </a:r>
              <a:r>
                <a:rPr lang="en-US" altLang="ko-KR" sz="900" b="0" dirty="0" err="1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Nandita</a:t>
              </a:r>
              <a:endParaRPr lang="en-US" altLang="ko-KR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192 Sarah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201 Michael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202 Pat</a:t>
              </a:r>
              <a:endParaRPr lang="ko-KR" altLang="en-US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97" name="타원 96"/>
            <p:cNvSpPr/>
            <p:nvPr/>
          </p:nvSpPr>
          <p:spPr bwMode="auto">
            <a:xfrm>
              <a:off x="1763311" y="2307531"/>
              <a:ext cx="1852368" cy="2062938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98" name="타원 97"/>
            <p:cNvSpPr/>
            <p:nvPr/>
          </p:nvSpPr>
          <p:spPr bwMode="auto">
            <a:xfrm>
              <a:off x="2942091" y="2307531"/>
              <a:ext cx="1768169" cy="2062938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180459" y="2038453"/>
              <a:ext cx="874251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'04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입사자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156128" y="2038453"/>
              <a:ext cx="1125798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20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번 부서 근무자</a:t>
              </a:r>
            </a:p>
          </p:txBody>
        </p:sp>
        <p:sp>
          <p:nvSpPr>
            <p:cNvPr id="101" name="직사각형 100"/>
            <p:cNvSpPr/>
            <p:nvPr/>
          </p:nvSpPr>
          <p:spPr bwMode="auto">
            <a:xfrm>
              <a:off x="2210546" y="2804994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145 John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 bwMode="auto">
            <a:xfrm>
              <a:off x="2210546" y="3478575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158 Allan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 bwMode="auto">
            <a:xfrm>
              <a:off x="2210546" y="3029521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156 Janette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 bwMode="auto">
            <a:xfrm>
              <a:off x="2954763" y="3183636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201 Michael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 bwMode="auto">
            <a:xfrm>
              <a:off x="2210546" y="3703102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174 Ellen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 bwMode="auto">
            <a:xfrm>
              <a:off x="3784076" y="3183637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202 Pat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 bwMode="auto">
            <a:xfrm>
              <a:off x="2210546" y="235594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120 Matthew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 bwMode="auto">
            <a:xfrm>
              <a:off x="2210546" y="2580467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133 Jason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 bwMode="auto">
            <a:xfrm>
              <a:off x="2210546" y="3254048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157 Patrick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 bwMode="auto">
            <a:xfrm>
              <a:off x="2210546" y="3927629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184 </a:t>
              </a:r>
              <a:r>
                <a:rPr lang="en-US" altLang="ko-KR" sz="900" b="0" dirty="0" err="1">
                  <a:latin typeface="돋움체" pitchFamily="49" charset="-127"/>
                  <a:ea typeface="돋움체" pitchFamily="49" charset="-127"/>
                </a:rPr>
                <a:t>Nandita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 bwMode="auto">
            <a:xfrm>
              <a:off x="2210546" y="415216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192 Sarah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3116789" y="303467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4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집합연산자</a:t>
            </a:r>
          </a:p>
        </p:txBody>
      </p:sp>
      <p:sp>
        <p:nvSpPr>
          <p:cNvPr id="77" name="텍스트 개체 틀 7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548" y="1153718"/>
            <a:ext cx="6124575" cy="4019550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1352600" y="3324097"/>
            <a:ext cx="4773689" cy="2357478"/>
            <a:chOff x="2104726" y="2342372"/>
            <a:chExt cx="4406482" cy="2357478"/>
          </a:xfrm>
        </p:grpSpPr>
        <p:sp>
          <p:nvSpPr>
            <p:cNvPr id="78" name="직사각형 77"/>
            <p:cNvSpPr/>
            <p:nvPr/>
          </p:nvSpPr>
          <p:spPr bwMode="auto">
            <a:xfrm>
              <a:off x="5134271" y="2636912"/>
              <a:ext cx="1376937" cy="20629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36000" tIns="88009" rIns="36000" bIns="88009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120 Matthew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133 Jason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145 John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156 Janette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157 Patrick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158 Allan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174 Ellen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184 </a:t>
              </a:r>
              <a:r>
                <a:rPr lang="en-US" altLang="ko-KR" sz="900" b="0" dirty="0" err="1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Nandita</a:t>
              </a:r>
              <a:endParaRPr lang="en-US" altLang="ko-KR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192 Sarah</a:t>
              </a:r>
            </a:p>
            <a:p>
              <a:r>
                <a:rPr lang="en-US" altLang="ko-KR" sz="900" b="1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201 Michael</a:t>
              </a:r>
            </a:p>
            <a:p>
              <a:r>
                <a:rPr lang="en-US" altLang="ko-KR" sz="900" b="1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201 Michael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202 Pat</a:t>
              </a:r>
              <a:endParaRPr lang="ko-KR" altLang="en-US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2104726" y="2636912"/>
              <a:ext cx="1852368" cy="2062938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0" name="타원 79"/>
            <p:cNvSpPr/>
            <p:nvPr/>
          </p:nvSpPr>
          <p:spPr bwMode="auto">
            <a:xfrm>
              <a:off x="3283506" y="2636912"/>
              <a:ext cx="1768169" cy="2062938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1" name="직사각형 80"/>
            <p:cNvSpPr/>
            <p:nvPr/>
          </p:nvSpPr>
          <p:spPr bwMode="auto">
            <a:xfrm>
              <a:off x="2551961" y="3134375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145 John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2551961" y="3807956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158 Allan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 bwMode="auto">
            <a:xfrm>
              <a:off x="2551961" y="3358902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156 Janette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3296178" y="3513017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201 Michael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2551961" y="4032483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174 Ellen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4125491" y="3513018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202 Pat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2551961" y="2685321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120 Matthew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 bwMode="auto">
            <a:xfrm>
              <a:off x="2551961" y="2909848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133 Jason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 bwMode="auto">
            <a:xfrm>
              <a:off x="2551961" y="3583429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157 Patrick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2551961" y="425701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184 </a:t>
              </a:r>
              <a:r>
                <a:rPr lang="en-US" altLang="ko-KR" sz="900" b="0" dirty="0" err="1">
                  <a:latin typeface="돋움체" pitchFamily="49" charset="-127"/>
                  <a:ea typeface="돋움체" pitchFamily="49" charset="-127"/>
                </a:rPr>
                <a:t>Nandita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2551961" y="4481541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192 Sarah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50768" y="2342372"/>
              <a:ext cx="874251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'04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입사자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572322" y="2342372"/>
              <a:ext cx="1125798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20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번 부서 근무자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3127110" y="2935979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UNION ALL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62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집합연산자</a:t>
            </a:r>
          </a:p>
        </p:txBody>
      </p:sp>
      <p:sp>
        <p:nvSpPr>
          <p:cNvPr id="77" name="텍스트 개체 틀 7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913" y="1184548"/>
            <a:ext cx="6134100" cy="242887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456340" y="3159436"/>
            <a:ext cx="119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INTERSECT</a:t>
            </a:r>
            <a:endParaRPr lang="ko-KR" altLang="en-US" dirty="0"/>
          </a:p>
        </p:txBody>
      </p:sp>
      <p:grpSp>
        <p:nvGrpSpPr>
          <p:cNvPr id="78" name="그룹 77"/>
          <p:cNvGrpSpPr/>
          <p:nvPr/>
        </p:nvGrpSpPr>
        <p:grpSpPr>
          <a:xfrm>
            <a:off x="1424608" y="3429000"/>
            <a:ext cx="4762307" cy="2332016"/>
            <a:chOff x="895289" y="2528586"/>
            <a:chExt cx="4395976" cy="2332016"/>
          </a:xfrm>
        </p:grpSpPr>
        <p:sp>
          <p:nvSpPr>
            <p:cNvPr id="79" name="직사각형 78"/>
            <p:cNvSpPr/>
            <p:nvPr/>
          </p:nvSpPr>
          <p:spPr bwMode="auto">
            <a:xfrm>
              <a:off x="3923113" y="2797664"/>
              <a:ext cx="1368152" cy="20629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36000" tIns="88009" rIns="36000" bIns="88009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201 Michael</a:t>
              </a:r>
              <a:endParaRPr lang="ko-KR" altLang="en-US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80" name="타원 79"/>
            <p:cNvSpPr/>
            <p:nvPr/>
          </p:nvSpPr>
          <p:spPr bwMode="auto">
            <a:xfrm>
              <a:off x="895289" y="2797664"/>
              <a:ext cx="1852368" cy="2062938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1" name="타원 80"/>
            <p:cNvSpPr/>
            <p:nvPr/>
          </p:nvSpPr>
          <p:spPr bwMode="auto">
            <a:xfrm>
              <a:off x="2074069" y="2797664"/>
              <a:ext cx="1768169" cy="2062938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1342524" y="3295127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145 John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 bwMode="auto">
            <a:xfrm>
              <a:off x="1342524" y="3968708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158 Allan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1342524" y="3519654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156 Janette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2086741" y="3673769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201 Michael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1342524" y="4193235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174 Ellen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2916054" y="367377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202 Pat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 bwMode="auto">
            <a:xfrm>
              <a:off x="1342524" y="2846073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120 Matthew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 bwMode="auto">
            <a:xfrm>
              <a:off x="1342524" y="307060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133 Jason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1342524" y="3744181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157 Patrick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1342524" y="4417762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184 </a:t>
              </a:r>
              <a:r>
                <a:rPr lang="en-US" altLang="ko-KR" sz="900" b="0" dirty="0" err="1">
                  <a:latin typeface="돋움체" pitchFamily="49" charset="-127"/>
                  <a:ea typeface="돋움체" pitchFamily="49" charset="-127"/>
                </a:rPr>
                <a:t>Nandita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98858" y="2528586"/>
              <a:ext cx="874251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'04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입사자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285750" y="2528586"/>
              <a:ext cx="1125799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20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번 부서 근무자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906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1485" y="1764354"/>
            <a:ext cx="9292607" cy="4544966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conn /as 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sysdba</a:t>
            </a:r>
            <a:endParaRPr lang="en-US" altLang="ko-KR" sz="18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Connected.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alter user 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hr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account unlock identified by 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hr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endParaRPr lang="en-US" altLang="ko-KR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User altered</a:t>
            </a:r>
            <a:r>
              <a:rPr lang="en-US" altLang="ko-KR" sz="1800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conn 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hr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hr</a:t>
            </a:r>
            <a:endParaRPr lang="en-US" altLang="ko-KR" sz="18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Connected.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select count(*) from employees;</a:t>
            </a:r>
          </a:p>
          <a:p>
            <a:pPr marL="0" indent="0">
              <a:buNone/>
            </a:pPr>
            <a:endParaRPr lang="en-US" altLang="ko-KR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  COUNT(*)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----------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       108</a:t>
            </a:r>
          </a:p>
          <a:p>
            <a:pPr marL="0" indent="0">
              <a:buNone/>
            </a:pPr>
            <a:endParaRPr lang="en-US" altLang="ko-KR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SQL&gt;</a:t>
            </a:r>
            <a:endParaRPr lang="ko-KR" alt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hr</a:t>
            </a:r>
            <a:r>
              <a:rPr lang="en-US" altLang="ko-KR" dirty="0" smtClean="0"/>
              <a:t> </a:t>
            </a:r>
            <a:r>
              <a:rPr lang="ko-KR" altLang="en-US" dirty="0"/>
              <a:t>계정 초기화 하기</a:t>
            </a:r>
            <a:r>
              <a:rPr lang="en-US" altLang="ko-KR" dirty="0"/>
              <a:t>(</a:t>
            </a:r>
            <a:r>
              <a:rPr lang="en-US" altLang="ko-KR" dirty="0" smtClean="0"/>
              <a:t>11g)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3556597" y="1735000"/>
            <a:ext cx="2160240" cy="428524"/>
          </a:xfrm>
          <a:prstGeom prst="wedgeRoundRectCallout">
            <a:avLst>
              <a:gd name="adj1" fmla="val -80076"/>
              <a:gd name="adj2" fmla="val -10480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관리자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계정으로 접속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37377" y="2788591"/>
            <a:ext cx="2367549" cy="780288"/>
          </a:xfrm>
          <a:prstGeom prst="wedgeRoundRectCallout">
            <a:avLst>
              <a:gd name="adj1" fmla="val -78860"/>
              <a:gd name="adj2" fmla="val -65621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 smtClean="0"/>
              <a:t>hr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사용자의 </a:t>
            </a:r>
            <a:r>
              <a:rPr lang="ko-KR" altLang="en-US" dirty="0" err="1" smtClean="0"/>
              <a:t>락을</a:t>
            </a:r>
            <a:r>
              <a:rPr lang="ko-KR" altLang="en-US" dirty="0" smtClean="0"/>
              <a:t> 풀고 비밀번호를 </a:t>
            </a:r>
            <a:r>
              <a:rPr lang="en-US" altLang="ko-KR" dirty="0" err="1" smtClean="0"/>
              <a:t>hr</a:t>
            </a:r>
            <a:r>
              <a:rPr lang="ko-KR" altLang="en-US" dirty="0" smtClean="0"/>
              <a:t>로 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21152" y="2276872"/>
            <a:ext cx="288032" cy="441965"/>
          </a:xfrm>
          <a:prstGeom prst="rect">
            <a:avLst/>
          </a:prstGeom>
          <a:noFill/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609185" y="1689008"/>
            <a:ext cx="1296144" cy="475714"/>
          </a:xfrm>
          <a:prstGeom prst="wedgeRoundRectCallout">
            <a:avLst>
              <a:gd name="adj1" fmla="val -49135"/>
              <a:gd name="adj2" fmla="val 7337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비밀번호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477367" y="2780928"/>
            <a:ext cx="1296144" cy="441907"/>
          </a:xfrm>
          <a:prstGeom prst="wedgeRoundRectCallout">
            <a:avLst>
              <a:gd name="adj1" fmla="val -52378"/>
              <a:gd name="adj2" fmla="val -8602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아이디</a:t>
            </a:r>
            <a:endParaRPr lang="ko-KR" altLang="en-US" dirty="0" smtClean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576735" y="3298288"/>
            <a:ext cx="1959723" cy="440510"/>
          </a:xfrm>
          <a:prstGeom prst="wedgeRoundRectCallout">
            <a:avLst>
              <a:gd name="adj1" fmla="val -66163"/>
              <a:gd name="adj2" fmla="val -3845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 smtClean="0"/>
              <a:t>hr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계정으로 접속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12897" y="4077186"/>
            <a:ext cx="2244360" cy="574609"/>
          </a:xfrm>
          <a:prstGeom prst="wedgeRoundRectCallout">
            <a:avLst>
              <a:gd name="adj1" fmla="val -66163"/>
              <a:gd name="adj2" fmla="val -3845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employees </a:t>
            </a:r>
            <a:r>
              <a:rPr lang="ko-KR" altLang="en-US" dirty="0" smtClean="0"/>
              <a:t>테이블의 행의 수를 조회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0472" y="1147744"/>
            <a:ext cx="5849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Run SQL Command </a:t>
            </a:r>
            <a:r>
              <a:rPr lang="en-US" altLang="ko-KR" sz="2400" dirty="0" smtClean="0"/>
              <a:t>Line</a:t>
            </a:r>
            <a:r>
              <a:rPr lang="ko-KR" altLang="en-US" sz="2400" dirty="0" smtClean="0"/>
              <a:t>을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실행하세요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59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집합연산자</a:t>
            </a:r>
          </a:p>
        </p:txBody>
      </p:sp>
      <p:sp>
        <p:nvSpPr>
          <p:cNvPr id="77" name="텍스트 개체 틀 7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489" y="1252858"/>
            <a:ext cx="6105525" cy="3867150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1371412" y="3435262"/>
            <a:ext cx="4758529" cy="2352113"/>
            <a:chOff x="895289" y="2508489"/>
            <a:chExt cx="4392488" cy="2352113"/>
          </a:xfrm>
        </p:grpSpPr>
        <p:sp>
          <p:nvSpPr>
            <p:cNvPr id="78" name="직사각형 77"/>
            <p:cNvSpPr/>
            <p:nvPr/>
          </p:nvSpPr>
          <p:spPr bwMode="auto">
            <a:xfrm>
              <a:off x="3919625" y="2797664"/>
              <a:ext cx="1368152" cy="20629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36000" tIns="88009" rIns="36000" bIns="88009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120 Matthew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133 Jason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145 John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156 Janette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157 Patrick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158 Allan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174 Ellen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184 </a:t>
              </a:r>
              <a:r>
                <a:rPr lang="en-US" altLang="ko-KR" sz="900" b="0" dirty="0" err="1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Nandita</a:t>
              </a:r>
              <a:endParaRPr lang="en-US" altLang="ko-KR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192 Sarah</a:t>
              </a:r>
              <a:endParaRPr lang="ko-KR" altLang="en-US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895289" y="2797664"/>
              <a:ext cx="1852368" cy="2062938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0" name="타원 79"/>
            <p:cNvSpPr/>
            <p:nvPr/>
          </p:nvSpPr>
          <p:spPr bwMode="auto">
            <a:xfrm>
              <a:off x="2074069" y="2797664"/>
              <a:ext cx="1768169" cy="2062938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1" name="직사각형 80"/>
            <p:cNvSpPr/>
            <p:nvPr/>
          </p:nvSpPr>
          <p:spPr bwMode="auto">
            <a:xfrm>
              <a:off x="1342524" y="3295127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145 John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1342524" y="3968708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158 Allan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 bwMode="auto">
            <a:xfrm>
              <a:off x="1342524" y="3519654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156 Janette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2086741" y="3673769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201 Michael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1342524" y="4193235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174 Ellen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2916054" y="367377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202 Pat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1342524" y="2856253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120 Matthew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 bwMode="auto">
            <a:xfrm>
              <a:off x="1342524" y="307060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133 Jason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 bwMode="auto">
            <a:xfrm>
              <a:off x="1342524" y="3744181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157 Patrick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1342524" y="4417762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184 </a:t>
              </a:r>
              <a:r>
                <a:rPr lang="en-US" altLang="ko-KR" sz="900" b="0" dirty="0" err="1">
                  <a:latin typeface="돋움체" pitchFamily="49" charset="-127"/>
                  <a:ea typeface="돋움체" pitchFamily="49" charset="-127"/>
                </a:rPr>
                <a:t>Nandita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1342524" y="4642293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192 Sarah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95370" y="2508489"/>
              <a:ext cx="874251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'04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입사자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354270" y="2522061"/>
              <a:ext cx="1125798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20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번 부서 근무자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3116521" y="3041778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MINUS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7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그룹 함수를 이용한 데이터 집계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  <a:endParaRPr lang="en-US" altLang="ko-KR" dirty="0"/>
          </a:p>
          <a:p>
            <a:r>
              <a:rPr lang="en-US" altLang="ko-KR" dirty="0"/>
              <a:t>4.2. GROUP BY</a:t>
            </a:r>
          </a:p>
          <a:p>
            <a:r>
              <a:rPr lang="en-US" altLang="ko-KR" dirty="0"/>
              <a:t>4.3. HAVING</a:t>
            </a:r>
          </a:p>
          <a:p>
            <a:r>
              <a:rPr lang="en-US" altLang="ko-KR" dirty="0"/>
              <a:t>4.4. GROUPING SETS</a:t>
            </a:r>
          </a:p>
          <a:p>
            <a:r>
              <a:rPr lang="en-US" altLang="ko-KR" dirty="0"/>
              <a:t>4.5. ROLLUP, CUBE</a:t>
            </a:r>
          </a:p>
          <a:p>
            <a:r>
              <a:rPr lang="en-US" altLang="ko-KR" dirty="0"/>
              <a:t>4.6. GROUPING</a:t>
            </a:r>
          </a:p>
          <a:p>
            <a:r>
              <a:rPr lang="en-US" altLang="ko-KR" dirty="0"/>
              <a:t>4.7. GROUPING_ID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71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67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함수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28398" y="1182218"/>
            <a:ext cx="4458246" cy="2972945"/>
            <a:chOff x="293652" y="678432"/>
            <a:chExt cx="4115304" cy="2972945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3474590" y="2084674"/>
              <a:ext cx="934366" cy="7175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MAX(SALARY)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24000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378303" y="960587"/>
              <a:ext cx="1917269" cy="2690789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   SALARY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90     24000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60      6000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100     12008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100      8200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100      7700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...       ...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678120" y="1283482"/>
              <a:ext cx="617452" cy="2334011"/>
            </a:xfrm>
            <a:prstGeom prst="rect">
              <a:avLst/>
            </a:prstGeom>
            <a:solidFill>
              <a:srgbClr val="FF0000">
                <a:alpha val="2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3688718" y="2452141"/>
              <a:ext cx="645292" cy="287017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사다리꼴 7"/>
            <p:cNvSpPr/>
            <p:nvPr/>
          </p:nvSpPr>
          <p:spPr bwMode="auto">
            <a:xfrm rot="5400000">
              <a:off x="1701249" y="1878039"/>
              <a:ext cx="2367895" cy="1178781"/>
            </a:xfrm>
            <a:prstGeom prst="trapezoid">
              <a:avLst>
                <a:gd name="adj" fmla="val 63176"/>
              </a:avLst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117854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0789" y="2054419"/>
              <a:ext cx="1168504" cy="851541"/>
            </a:xfrm>
            <a:prstGeom prst="rect">
              <a:avLst/>
            </a:prstGeom>
            <a:noFill/>
          </p:spPr>
          <p:txBody>
            <a:bodyPr wrap="squar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EMPLOYEES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테이블에서 </a:t>
              </a:r>
              <a:r>
                <a:rPr kumimoji="1" lang="en-US" altLang="ko-KR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SALARY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최대 값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3652" y="678432"/>
              <a:ext cx="963032" cy="282155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굴림" pitchFamily="50" charset="-127"/>
                  <a:ea typeface="굴림" pitchFamily="50" charset="-127"/>
                </a:rPr>
                <a:t>EMPLOYEES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2628843" y="3425360"/>
          <a:ext cx="7058367" cy="2764605"/>
        </p:xfrm>
        <a:graphic>
          <a:graphicData uri="http://schemas.openxmlformats.org/drawingml/2006/table">
            <a:tbl>
              <a:tblPr/>
              <a:tblGrid>
                <a:gridCol w="2743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4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4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  수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  명</a:t>
                      </a: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AVG([DISTINCT|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n)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평균을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SUM([DISTINCT|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n)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합계를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4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expr)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최솟값을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expr)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최댓값을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2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COUNT({*|[DISTINCT|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})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행의 수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expr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은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제외하고 계산합니다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*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사용하여 중복되거나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 행들을 포함하여 모든  행을 계산합니다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STDDEV([DISTINCT|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x)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표준편차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(Standard deviation)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4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VARIANCE([DISTINCT|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x)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분산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(Variance)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39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AVG, SUM, MIN, MAX </a:t>
            </a:r>
            <a:r>
              <a:rPr lang="ko-KR" altLang="en-US" dirty="0"/>
              <a:t>함수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93" y="1196753"/>
            <a:ext cx="6913563" cy="1323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57" y="2831059"/>
            <a:ext cx="685165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9" y="4068506"/>
            <a:ext cx="6851650" cy="733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220" y="5193043"/>
            <a:ext cx="6944519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7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COUNT </a:t>
            </a:r>
            <a:r>
              <a:rPr lang="ko-KR" altLang="en-US" dirty="0"/>
              <a:t>함수는 두 가지 형식이 있습니다</a:t>
            </a:r>
            <a:r>
              <a:rPr lang="en-US" altLang="ko-KR" dirty="0"/>
              <a:t>.</a:t>
            </a:r>
          </a:p>
          <a:p>
            <a:pPr lvl="1" fontAlgn="base"/>
            <a:r>
              <a:rPr lang="en-US" altLang="ko-KR" dirty="0"/>
              <a:t>COUNT(*) </a:t>
            </a:r>
            <a:endParaRPr lang="ko-KR" altLang="en-US" dirty="0"/>
          </a:p>
          <a:p>
            <a:pPr lvl="1" fontAlgn="base"/>
            <a:r>
              <a:rPr lang="en-US" altLang="ko-KR" dirty="0"/>
              <a:t>COUNT(expr)</a:t>
            </a:r>
            <a:endParaRPr lang="ko-KR" altLang="en-US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COUNT(*) </a:t>
            </a:r>
            <a:r>
              <a:rPr lang="ko-KR" altLang="en-US" dirty="0"/>
              <a:t>는 중복되는 행과 </a:t>
            </a:r>
            <a:r>
              <a:rPr lang="en-US" altLang="ko-KR" dirty="0"/>
              <a:t>null </a:t>
            </a:r>
            <a:r>
              <a:rPr lang="ko-KR" altLang="en-US" dirty="0"/>
              <a:t>값을 포함하는 행을 포함하여 테이블 행의 수를 </a:t>
            </a:r>
            <a:r>
              <a:rPr lang="ko-KR" altLang="en-US" dirty="0" err="1"/>
              <a:t>리턴합니다</a:t>
            </a:r>
            <a:r>
              <a:rPr lang="en-US" altLang="ko-KR" dirty="0"/>
              <a:t>. </a:t>
            </a:r>
          </a:p>
          <a:p>
            <a:pPr fontAlgn="base"/>
            <a:r>
              <a:rPr lang="en-US" altLang="ko-KR" dirty="0"/>
              <a:t>COUNT(expr) </a:t>
            </a:r>
            <a:r>
              <a:rPr lang="ko-KR" altLang="en-US" dirty="0"/>
              <a:t>는 </a:t>
            </a:r>
            <a:r>
              <a:rPr lang="en-US" altLang="ko-KR" dirty="0"/>
              <a:t>expr </a:t>
            </a:r>
            <a:r>
              <a:rPr lang="ko-KR" altLang="en-US" dirty="0"/>
              <a:t>에 의해 인식된 열에서 </a:t>
            </a:r>
            <a:r>
              <a:rPr lang="en-US" altLang="ko-KR" dirty="0"/>
              <a:t>Null </a:t>
            </a:r>
            <a:r>
              <a:rPr lang="ko-KR" altLang="en-US" dirty="0"/>
              <a:t>이 아닌 행의 수를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COUNT </a:t>
            </a:r>
            <a:r>
              <a:rPr lang="ko-KR" altLang="en-US" dirty="0"/>
              <a:t>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46" y="3356992"/>
            <a:ext cx="70167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STDDEV </a:t>
            </a:r>
            <a:r>
              <a:rPr lang="ko-KR" altLang="en-US" dirty="0"/>
              <a:t>함수는 </a:t>
            </a:r>
            <a:r>
              <a:rPr lang="en-US" altLang="ko-KR" dirty="0"/>
              <a:t>Null </a:t>
            </a:r>
            <a:r>
              <a:rPr lang="ko-KR" altLang="en-US" dirty="0"/>
              <a:t>값을 무시한 표준편차</a:t>
            </a:r>
            <a:r>
              <a:rPr lang="en-US" altLang="ko-KR" dirty="0"/>
              <a:t>(Standard deviation)</a:t>
            </a:r>
            <a:r>
              <a:rPr lang="ko-KR" altLang="en-US" dirty="0"/>
              <a:t>을 출력합니다</a:t>
            </a:r>
            <a:r>
              <a:rPr lang="en-US" altLang="ko-KR" dirty="0"/>
              <a:t>.</a:t>
            </a:r>
          </a:p>
          <a:p>
            <a:pPr lvl="1" fontAlgn="base"/>
            <a:r>
              <a:rPr lang="en-US" altLang="ko-KR" dirty="0"/>
              <a:t>STDDEV_SAMP</a:t>
            </a:r>
            <a:r>
              <a:rPr lang="ko-KR" altLang="en-US" dirty="0"/>
              <a:t>와 같습니다</a:t>
            </a:r>
            <a:r>
              <a:rPr lang="en-US" altLang="ko-KR" dirty="0"/>
              <a:t>.(</a:t>
            </a:r>
            <a:r>
              <a:rPr lang="ko-KR" altLang="en-US" dirty="0"/>
              <a:t>표본 표준편차를 출력</a:t>
            </a:r>
            <a:r>
              <a:rPr lang="en-US" altLang="ko-KR" dirty="0"/>
              <a:t>)</a:t>
            </a:r>
          </a:p>
          <a:p>
            <a:pPr lvl="1" fontAlgn="base"/>
            <a:r>
              <a:rPr lang="en-US" altLang="ko-KR" dirty="0"/>
              <a:t>STDDEV_POP</a:t>
            </a:r>
            <a:r>
              <a:rPr lang="ko-KR" altLang="en-US" dirty="0"/>
              <a:t>은 모표준편차를 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VARIANCE </a:t>
            </a:r>
            <a:r>
              <a:rPr lang="ko-KR" altLang="en-US" dirty="0"/>
              <a:t>함수는 </a:t>
            </a:r>
            <a:r>
              <a:rPr lang="en-US" altLang="ko-KR" dirty="0"/>
              <a:t>Null </a:t>
            </a:r>
            <a:r>
              <a:rPr lang="ko-KR" altLang="en-US" dirty="0"/>
              <a:t>값을 무시한 분산을 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VAR_SAMP</a:t>
            </a:r>
            <a:r>
              <a:rPr lang="ko-KR" altLang="en-US" dirty="0"/>
              <a:t>와 같습니다</a:t>
            </a:r>
            <a:r>
              <a:rPr lang="en-US" altLang="ko-KR" dirty="0"/>
              <a:t>.(</a:t>
            </a:r>
            <a:r>
              <a:rPr lang="ko-KR" altLang="en-US" dirty="0" err="1"/>
              <a:t>표분</a:t>
            </a:r>
            <a:r>
              <a:rPr lang="ko-KR" altLang="en-US" dirty="0"/>
              <a:t> 분산을 출력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VAR_POP</a:t>
            </a:r>
            <a:r>
              <a:rPr lang="ko-KR" altLang="en-US" dirty="0"/>
              <a:t>은 </a:t>
            </a:r>
            <a:r>
              <a:rPr lang="ko-KR" altLang="en-US" dirty="0" err="1"/>
              <a:t>모분산을</a:t>
            </a:r>
            <a:r>
              <a:rPr lang="ko-KR" altLang="en-US" dirty="0"/>
              <a:t>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STDDEV, VARIANCE </a:t>
            </a:r>
            <a:r>
              <a:rPr lang="ko-KR" altLang="en-US" dirty="0"/>
              <a:t>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2" y="3284984"/>
            <a:ext cx="8114645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COUNT(*)</a:t>
            </a:r>
            <a:r>
              <a:rPr lang="ko-KR" altLang="en-US" dirty="0"/>
              <a:t>를 제외한 모든 그룹 함수는 열에 있는 </a:t>
            </a:r>
            <a:r>
              <a:rPr lang="en-US" altLang="ko-KR" dirty="0"/>
              <a:t>Null </a:t>
            </a:r>
            <a:r>
              <a:rPr lang="ko-KR" altLang="en-US" dirty="0"/>
              <a:t>값을 무시합니다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그룹 함수와 </a:t>
            </a:r>
            <a:r>
              <a:rPr lang="en-US" altLang="ko-KR" dirty="0"/>
              <a:t>NULL </a:t>
            </a:r>
            <a:r>
              <a:rPr lang="ko-KR" altLang="en-US" dirty="0"/>
              <a:t>값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6" y="1448197"/>
            <a:ext cx="7650726" cy="9281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241" y="2441636"/>
            <a:ext cx="7777851" cy="22936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89" y="4893146"/>
            <a:ext cx="7708507" cy="13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2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4.2. GROUP BY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 BY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GROUP BY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9286" y="1174322"/>
            <a:ext cx="5597991" cy="2972945"/>
            <a:chOff x="1632657" y="685956"/>
            <a:chExt cx="5167376" cy="2972945"/>
          </a:xfrm>
        </p:grpSpPr>
        <p:sp>
          <p:nvSpPr>
            <p:cNvPr id="26" name="TextBox 25"/>
            <p:cNvSpPr txBox="1"/>
            <p:nvPr/>
          </p:nvSpPr>
          <p:spPr>
            <a:xfrm>
              <a:off x="1632657" y="685956"/>
              <a:ext cx="963032" cy="282155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굴림" pitchFamily="50" charset="-127"/>
                  <a:ea typeface="굴림" pitchFamily="50" charset="-127"/>
                </a:rPr>
                <a:t>EMPLOYEES</a:t>
              </a: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1717308" y="968111"/>
              <a:ext cx="1917269" cy="2690789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   SALARY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90     24000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60      6000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100     12008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100      8200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100      7700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...       ...</a:t>
              </a:r>
            </a:p>
          </p:txBody>
        </p:sp>
        <p:sp>
          <p:nvSpPr>
            <p:cNvPr id="30" name="사다리꼴 29"/>
            <p:cNvSpPr/>
            <p:nvPr/>
          </p:nvSpPr>
          <p:spPr bwMode="auto">
            <a:xfrm rot="5400000">
              <a:off x="2968502" y="1813810"/>
              <a:ext cx="2511401" cy="1178781"/>
            </a:xfrm>
            <a:prstGeom prst="trapezoid">
              <a:avLst>
                <a:gd name="adj" fmla="val 69760"/>
              </a:avLst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117854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34811" y="2044427"/>
              <a:ext cx="1240529" cy="666875"/>
            </a:xfrm>
            <a:prstGeom prst="rect">
              <a:avLst/>
            </a:prstGeom>
            <a:noFill/>
          </p:spPr>
          <p:txBody>
            <a:bodyPr wrap="squar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EMPLOYEES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테이블에서 </a:t>
              </a:r>
              <a:r>
                <a:rPr kumimoji="1" lang="en-US" altLang="ko-KR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salary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평균 값</a:t>
              </a: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1781196" y="1354927"/>
              <a:ext cx="1791264" cy="496298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1779057" y="1836224"/>
              <a:ext cx="1794007" cy="726053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1785643" y="2562277"/>
              <a:ext cx="1786817" cy="783772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4803315" y="1851225"/>
              <a:ext cx="1996718" cy="986623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AVG(SALARY)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-----------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90  19333.3333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60        5760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100   8601.3333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...         ...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4955536" y="2166498"/>
              <a:ext cx="1811959" cy="17027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 bwMode="auto">
            <a:xfrm>
              <a:off x="4955537" y="2336843"/>
              <a:ext cx="1810139" cy="157168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4955536" y="2502419"/>
              <a:ext cx="1814207" cy="158924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39980"/>
              </p:ext>
            </p:extLst>
          </p:nvPr>
        </p:nvGraphicFramePr>
        <p:xfrm>
          <a:off x="2300705" y="4293096"/>
          <a:ext cx="6630737" cy="1406652"/>
        </p:xfrm>
        <a:graphic>
          <a:graphicData uri="http://schemas.openxmlformats.org/drawingml/2006/table">
            <a:tbl>
              <a:tblPr/>
              <a:tblGrid>
                <a:gridCol w="491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4842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column, 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group_function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(column)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FROM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table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[WHERE    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condition(s)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[GROUP BY </a:t>
                      </a:r>
                      <a:r>
                        <a:rPr lang="en-US" sz="1400" b="1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group_by_expression</a:t>
                      </a:r>
                      <a:r>
                        <a:rPr 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[ORDER BY {</a:t>
                      </a:r>
                      <a:r>
                        <a:rPr lang="en-US" sz="1400" i="1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</a:t>
                      </a:r>
                      <a:r>
                        <a:rPr lang="en-US" sz="1400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</a:t>
                      </a:r>
                      <a:r>
                        <a:rPr lang="en-US" sz="1400" i="1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en-US" sz="1400" i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[[</a:t>
                      </a:r>
                      <a:r>
                        <a:rPr lang="en-US" altLang="ko-KR" sz="1400" u="sng" kern="100" spc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ASC</a:t>
                      </a:r>
                      <a:r>
                        <a:rPr lang="en-US" altLang="ko-KR" sz="140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]|DESC]]</a:t>
                      </a:r>
                      <a:r>
                        <a:rPr lang="en-US" sz="140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...};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463996" y="3156664"/>
            <a:ext cx="2199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한컴바탕" pitchFamily="18" charset="2"/>
                <a:cs typeface="한컴바탕" pitchFamily="18" charset="2"/>
              </a:rPr>
              <a:t> </a:t>
            </a: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0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1485" y="1260298"/>
            <a:ext cx="9292607" cy="4760990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SQL&gt; conn sys /as </a:t>
            </a:r>
            <a:r>
              <a:rPr lang="en-US" altLang="ko-KR" dirty="0" err="1">
                <a:latin typeface="Consolas" pitchFamily="49" charset="0"/>
                <a:cs typeface="Consolas" pitchFamily="49" charset="0"/>
              </a:rPr>
              <a:t>sysdba</a:t>
            </a:r>
            <a:endParaRPr lang="en-US" altLang="ko-KR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Enter password: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Connected.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SQL&gt; alter session set "_ORACLE_SCRIPT"=true;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Session altered.</a:t>
            </a:r>
          </a:p>
          <a:p>
            <a:pPr marL="0" indent="0">
              <a:buNone/>
            </a:pPr>
            <a:endParaRPr lang="en-US" altLang="ko-KR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SQL&gt; @?/demo/schema/</a:t>
            </a:r>
            <a:r>
              <a:rPr lang="en-US" altLang="ko-KR" dirty="0" err="1">
                <a:latin typeface="Consolas" pitchFamily="49" charset="0"/>
                <a:cs typeface="Consolas" pitchFamily="49" charset="0"/>
              </a:rPr>
              <a:t>human_resources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altLang="ko-KR" dirty="0" err="1">
                <a:latin typeface="Consolas" pitchFamily="49" charset="0"/>
                <a:cs typeface="Consolas" pitchFamily="49" charset="0"/>
              </a:rPr>
              <a:t>hr_main.sql</a:t>
            </a:r>
            <a:endParaRPr lang="en-US" altLang="ko-KR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specify password for HR as parameter 1: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1</a:t>
            </a:r>
            <a:r>
              <a:rPr lang="ko-KR" altLang="en-US" dirty="0">
                <a:latin typeface="Consolas" pitchFamily="49" charset="0"/>
                <a:cs typeface="Consolas" pitchFamily="49" charset="0"/>
              </a:rPr>
              <a:t>의 값을 입력하십시오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: </a:t>
            </a:r>
            <a:r>
              <a:rPr lang="en-US" altLang="ko-KR" i="1" dirty="0" err="1">
                <a:latin typeface="Consolas" pitchFamily="49" charset="0"/>
                <a:cs typeface="Consolas" pitchFamily="49" charset="0"/>
              </a:rPr>
              <a:t>hr</a:t>
            </a:r>
            <a:endParaRPr lang="en-US" altLang="ko-KR" i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specify default </a:t>
            </a:r>
            <a:r>
              <a:rPr lang="en-US" altLang="ko-KR" dirty="0" err="1">
                <a:latin typeface="Consolas" pitchFamily="49" charset="0"/>
                <a:cs typeface="Consolas" pitchFamily="49" charset="0"/>
              </a:rPr>
              <a:t>tablespeace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 for HR as parameter 2: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2</a:t>
            </a:r>
            <a:r>
              <a:rPr lang="ko-KR" altLang="en-US" dirty="0">
                <a:latin typeface="Consolas" pitchFamily="49" charset="0"/>
                <a:cs typeface="Consolas" pitchFamily="49" charset="0"/>
              </a:rPr>
              <a:t>의 값을 입력하십시오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: users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specify temporary </a:t>
            </a:r>
            <a:r>
              <a:rPr lang="en-US" altLang="ko-KR" dirty="0" err="1">
                <a:latin typeface="Consolas" pitchFamily="49" charset="0"/>
                <a:cs typeface="Consolas" pitchFamily="49" charset="0"/>
              </a:rPr>
              <a:t>tablespace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 for HR as parameter 3: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3</a:t>
            </a:r>
            <a:r>
              <a:rPr lang="ko-KR" altLang="en-US" dirty="0">
                <a:latin typeface="Consolas" pitchFamily="49" charset="0"/>
                <a:cs typeface="Consolas" pitchFamily="49" charset="0"/>
              </a:rPr>
              <a:t>의 값을 입력하십시오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: temp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specify log path as parameter 4: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4</a:t>
            </a:r>
            <a:r>
              <a:rPr lang="ko-KR" altLang="en-US" dirty="0">
                <a:latin typeface="Consolas" pitchFamily="49" charset="0"/>
                <a:cs typeface="Consolas" pitchFamily="49" charset="0"/>
              </a:rPr>
              <a:t>의 값을 입력하십시오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: </a:t>
            </a:r>
            <a:r>
              <a:rPr lang="en-US" altLang="ko-KR" i="1" dirty="0">
                <a:latin typeface="Consolas" pitchFamily="49" charset="0"/>
                <a:cs typeface="Consolas" pitchFamily="49" charset="0"/>
              </a:rPr>
              <a:t>$ORACLE_HOME/demo/schema/log/</a:t>
            </a:r>
            <a:endParaRPr lang="ko-KR" altLang="en-US" i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hr</a:t>
            </a:r>
            <a:r>
              <a:rPr lang="en-US" altLang="ko-KR" dirty="0"/>
              <a:t> </a:t>
            </a:r>
            <a:r>
              <a:rPr lang="ko-KR" altLang="en-US" dirty="0"/>
              <a:t>계정 초기화 하기</a:t>
            </a:r>
            <a:r>
              <a:rPr lang="en-US" altLang="ko-KR" dirty="0"/>
              <a:t>(18c)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95678" y="1285860"/>
            <a:ext cx="5810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21cXE</a:t>
            </a:r>
            <a:r>
              <a:rPr lang="ko-KR" altLang="en-US" sz="1200" dirty="0"/>
              <a:t>는 아래에서 스크립트 다운로드 할 수 있음</a:t>
            </a:r>
            <a:endParaRPr lang="en-US" altLang="ko-KR" sz="1200" dirty="0"/>
          </a:p>
          <a:p>
            <a:r>
              <a:rPr lang="en-US" altLang="ko-KR" sz="1200" dirty="0"/>
              <a:t>https://github.com/oracle-samples/db-sample-schemas/releases/tag/v21.1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609184" y="3140968"/>
            <a:ext cx="2376264" cy="646331"/>
          </a:xfrm>
          <a:prstGeom prst="rect">
            <a:avLst/>
          </a:prstGeom>
          <a:solidFill>
            <a:srgbClr val="F2F2F2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18c </a:t>
            </a:r>
            <a:r>
              <a:rPr lang="ko-KR" altLang="en-US" dirty="0" smtClean="0"/>
              <a:t>버전을 설치할 경우 초기화 방법입니다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8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GROUP BY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52" y="1428439"/>
            <a:ext cx="8372325" cy="456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74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하나 이상의 열로 그룹화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GROUP BY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53456" y="1400371"/>
            <a:ext cx="1043285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굴림" pitchFamily="50" charset="-127"/>
                <a:ea typeface="굴림" pitchFamily="50" charset="-127"/>
              </a:rPr>
              <a:t>EMPLOYEES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167951" y="1691824"/>
            <a:ext cx="2912781" cy="3443685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ts val="122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DEPARTMENT_ID </a:t>
            </a:r>
            <a:r>
              <a:rPr kumimoji="1" lang="en-US" altLang="ko-KR" sz="120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JOB_ID     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SALARY</a:t>
            </a:r>
          </a:p>
          <a:p>
            <a:pPr marL="0" marR="0" lvl="0" indent="0" defTabSz="914400" eaLnBrk="1" fontAlgn="base" latinLnBrk="0" hangingPunct="1">
              <a:lnSpc>
                <a:spcPts val="122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------------- ---------- -------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10 AD_ASST     4400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20 MK_MAN     13000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20 MK_REP      6000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PU_MAN     11000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3100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2900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2800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2600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2500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40 HR_REP      6500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8000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8200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7900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6500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5800</a:t>
            </a:r>
          </a:p>
          <a:p>
            <a:pPr lvl="0" fontAlgn="base" latinLnBrk="0">
              <a:lnSpc>
                <a:spcPts val="1223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         ... ...            ...</a:t>
            </a:r>
          </a:p>
        </p:txBody>
      </p:sp>
      <p:sp>
        <p:nvSpPr>
          <p:cNvPr id="23" name="사다리꼴 22"/>
          <p:cNvSpPr/>
          <p:nvPr/>
        </p:nvSpPr>
        <p:spPr bwMode="auto">
          <a:xfrm rot="5400000">
            <a:off x="3524398" y="2885726"/>
            <a:ext cx="2511401" cy="1277013"/>
          </a:xfrm>
          <a:prstGeom prst="trapezoid">
            <a:avLst>
              <a:gd name="adj" fmla="val 46604"/>
            </a:avLst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algn="ctr" defTabSz="1117854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41593" y="3106439"/>
            <a:ext cx="1343906" cy="851541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EMPLOYEES </a:t>
            </a:r>
            <a:r>
              <a: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테이블에서 부서별</a:t>
            </a:r>
            <a:r>
              <a:rPr kumimoji="1" lang="en-US" altLang="ko-KR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kumimoji="1" lang="ko-KR" altLang="en-US" sz="120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직무별</a:t>
            </a:r>
            <a:r>
              <a: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SALARY </a:t>
            </a:r>
            <a:r>
              <a: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합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1945209" y="2325941"/>
            <a:ext cx="1940536" cy="331401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b="0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1945210" y="2642265"/>
            <a:ext cx="1943508" cy="1099709"/>
          </a:xfrm>
          <a:prstGeom prst="rect">
            <a:avLst/>
          </a:prstGeom>
          <a:solidFill>
            <a:srgbClr val="00B05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b="0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1945211" y="3957980"/>
            <a:ext cx="1940536" cy="961504"/>
          </a:xfrm>
          <a:prstGeom prst="rect">
            <a:avLst/>
          </a:prstGeom>
          <a:solidFill>
            <a:srgbClr val="7030A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b="0" dirty="0"/>
          </a:p>
        </p:txBody>
      </p:sp>
      <p:sp>
        <p:nvSpPr>
          <p:cNvPr id="18" name="직사각형 17"/>
          <p:cNvSpPr/>
          <p:nvPr/>
        </p:nvSpPr>
        <p:spPr bwMode="auto">
          <a:xfrm>
            <a:off x="5421052" y="2491640"/>
            <a:ext cx="3154251" cy="1947092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ts val="122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DEPARTMENT_ID </a:t>
            </a:r>
            <a:r>
              <a:rPr kumimoji="1" lang="en-US" altLang="ko-KR" sz="120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JOB_ID     SUM(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SALARY)</a:t>
            </a:r>
          </a:p>
          <a:p>
            <a:pPr marL="0" marR="0" lvl="0" indent="0" defTabSz="914400" eaLnBrk="1" fontAlgn="base" latinLnBrk="0" hangingPunct="1">
              <a:lnSpc>
                <a:spcPts val="122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------------- ---------- -----------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10 AD_ASST         4400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20 MK_MAN         13000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20 MK_REP          6000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   13900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PU_MAN         11000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40 HR_REP          6500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   36400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kumimoji="1" lang="en-US" altLang="ko-KR" sz="105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... ...                   ...</a:t>
            </a:r>
            <a:endParaRPr lang="en-US" altLang="ko-KR" sz="105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945209" y="2086182"/>
            <a:ext cx="1940536" cy="239759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b="0" dirty="0"/>
          </a:p>
        </p:txBody>
      </p:sp>
      <p:sp>
        <p:nvSpPr>
          <p:cNvPr id="28" name="직사각형 27"/>
          <p:cNvSpPr/>
          <p:nvPr/>
        </p:nvSpPr>
        <p:spPr bwMode="auto">
          <a:xfrm>
            <a:off x="1945209" y="3718222"/>
            <a:ext cx="1940536" cy="239759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6439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하나 이상의 열로 그룹화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GROUP BY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94" y="1080210"/>
            <a:ext cx="7604042" cy="512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0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함수를 잘 못 사용한 질의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GROUP BY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57" y="1125440"/>
            <a:ext cx="8359110" cy="269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4"/>
          <a:stretch/>
        </p:blipFill>
        <p:spPr bwMode="auto">
          <a:xfrm>
            <a:off x="700110" y="4005064"/>
            <a:ext cx="842935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44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 HAVING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HAVING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4.3. HAVING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71734" y="1144057"/>
            <a:ext cx="6162685" cy="2972946"/>
            <a:chOff x="467544" y="712777"/>
            <a:chExt cx="5688632" cy="2972946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712777"/>
              <a:ext cx="1032933" cy="297544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EMPLOYEES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552195" y="994932"/>
              <a:ext cx="1917269" cy="2690789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   SALARY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90     24000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60      6000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100     12008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100      8200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100      7700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...       ...</a:t>
              </a:r>
            </a:p>
          </p:txBody>
        </p:sp>
        <p:sp>
          <p:nvSpPr>
            <p:cNvPr id="7" name="사다리꼴 6"/>
            <p:cNvSpPr/>
            <p:nvPr/>
          </p:nvSpPr>
          <p:spPr bwMode="auto">
            <a:xfrm rot="5400000">
              <a:off x="2057320" y="1586699"/>
              <a:ext cx="2511401" cy="1686648"/>
            </a:xfrm>
            <a:prstGeom prst="trapezoid">
              <a:avLst>
                <a:gd name="adj" fmla="val 48095"/>
              </a:avLst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117854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20539" y="2001395"/>
              <a:ext cx="1263428" cy="851541"/>
            </a:xfrm>
            <a:prstGeom prst="rect">
              <a:avLst/>
            </a:prstGeom>
            <a:noFill/>
          </p:spPr>
          <p:txBody>
            <a:bodyPr wrap="squar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부서의 급여 평균이 </a:t>
              </a:r>
              <a:r>
                <a:rPr kumimoji="1" lang="en-US" altLang="ko-KR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6000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이상인 부서들의 정보를 출력</a:t>
              </a: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616083" y="1381748"/>
              <a:ext cx="1791264" cy="496298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613944" y="1863045"/>
              <a:ext cx="1794007" cy="726053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620530" y="2589098"/>
              <a:ext cx="1786817" cy="783772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4159458" y="2001395"/>
              <a:ext cx="1996718" cy="851541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AVG(SALARY)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-----------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90  19333.3333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100   8601.3333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...         ...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4311679" y="2320120"/>
              <a:ext cx="1811959" cy="17027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4311679" y="2498469"/>
              <a:ext cx="1814207" cy="158924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12708" y="1476008"/>
              <a:ext cx="973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19333.3333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12708" y="2126810"/>
              <a:ext cx="507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5760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12708" y="2827095"/>
              <a:ext cx="889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8601.3333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2784" y="4007082"/>
          <a:ext cx="6086476" cy="2062532"/>
        </p:xfrm>
        <a:graphic>
          <a:graphicData uri="http://schemas.openxmlformats.org/drawingml/2006/table">
            <a:tbl>
              <a:tblPr/>
              <a:tblGrid>
                <a:gridCol w="451122">
                  <a:extLst>
                    <a:ext uri="{9D8B030D-6E8A-4147-A177-3AD203B41FA5}">
                      <a16:colId xmlns:a16="http://schemas.microsoft.com/office/drawing/2014/main" val="1872634917"/>
                    </a:ext>
                  </a:extLst>
                </a:gridCol>
                <a:gridCol w="5635354">
                  <a:extLst>
                    <a:ext uri="{9D8B030D-6E8A-4147-A177-3AD203B41FA5}">
                      <a16:colId xmlns:a16="http://schemas.microsoft.com/office/drawing/2014/main" val="1450337389"/>
                    </a:ext>
                  </a:extLst>
                </a:gridCol>
              </a:tblGrid>
              <a:tr h="2062532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SELECT 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column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, 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group_function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(column)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FROM 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table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[WHERE    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condition(s)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]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[GROUP BY 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group_by_expression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]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[HAVING </a:t>
                      </a:r>
                      <a:r>
                        <a:rPr lang="en-US" sz="1400" b="1" i="1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group_condition</a:t>
                      </a:r>
                      <a:r>
                        <a:rPr 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]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[ORDER BY {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column</a:t>
                      </a:r>
                      <a:r>
                        <a:rPr lang="en-US" sz="1400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|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expr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 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[[</a:t>
                      </a:r>
                      <a:r>
                        <a:rPr lang="en-US" sz="1400" u="sng" kern="10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굴림" panose="020B0600000101010101" pitchFamily="50" charset="-127"/>
                        </a:rPr>
                        <a:t>ASC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]|DESC], ...};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0930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HAVING </a:t>
            </a:r>
            <a:r>
              <a:rPr lang="ko-KR" altLang="en-US" dirty="0"/>
              <a:t>절 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4.3. HAVING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 b="2807"/>
          <a:stretch/>
        </p:blipFill>
        <p:spPr bwMode="auto">
          <a:xfrm>
            <a:off x="1610828" y="1101134"/>
            <a:ext cx="6768752" cy="515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3934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 GROUPING SETS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907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GROUPING SETS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4.4. GROUPING SETS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164" y="1116013"/>
            <a:ext cx="7581196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34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UNION ALL</a:t>
            </a:r>
            <a:r>
              <a:rPr lang="ko-KR" altLang="en-US" dirty="0"/>
              <a:t>을 이용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4.4. GROUPING SETS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578769"/>
            <a:ext cx="8848725" cy="4267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80592" y="4077072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69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https://www.oracle.com/tools/downloads/sqldev-downloads.html</a:t>
            </a:r>
            <a:r>
              <a:rPr lang="en-US" altLang="ko-KR" dirty="0"/>
              <a:t> </a:t>
            </a:r>
            <a:r>
              <a:rPr lang="ko-KR" altLang="en-US" dirty="0"/>
              <a:t>에서 다운로드 받을 수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SQL Developer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63" y="1472147"/>
            <a:ext cx="6556093" cy="473987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20551" y="4221087"/>
            <a:ext cx="3757465" cy="602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66978" y="3389635"/>
            <a:ext cx="302433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다운로드 받은 파일은 </a:t>
            </a:r>
            <a:r>
              <a:rPr lang="en-US" altLang="ko-KR" dirty="0"/>
              <a:t>C:/ </a:t>
            </a:r>
            <a:r>
              <a:rPr lang="ko-KR" altLang="en-US" dirty="0"/>
              <a:t>에 압축을 풀어 놓으세요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27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GROUPING SETS </a:t>
            </a:r>
            <a:r>
              <a:rPr lang="ko-KR" altLang="en-US" dirty="0"/>
              <a:t>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4.4. GROUPING SETS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072998"/>
            <a:ext cx="8820150" cy="1562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669341"/>
            <a:ext cx="8572500" cy="35528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32720" y="1844824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155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두 개 이상의 열을 이용한 그룹화에 사용 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4.4. GROUPING SETS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39" y="1116013"/>
            <a:ext cx="8357447" cy="519271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84848" y="2492896"/>
            <a:ext cx="27363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84848" y="2806686"/>
            <a:ext cx="27363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577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 ROLLUP, CUBE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35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1485" y="1116282"/>
            <a:ext cx="9292607" cy="5193039"/>
          </a:xfrm>
        </p:spPr>
        <p:txBody>
          <a:bodyPr/>
          <a:lstStyle/>
          <a:p>
            <a:pPr lvl="0"/>
            <a:r>
              <a:rPr lang="en-US" altLang="ko-KR" dirty="0"/>
              <a:t>Subtotal</a:t>
            </a:r>
            <a:r>
              <a:rPr lang="ko-KR" altLang="en-US" dirty="0"/>
              <a:t>과 </a:t>
            </a:r>
            <a:r>
              <a:rPr lang="en-US" altLang="ko-KR" dirty="0"/>
              <a:t>Cross-tab(</a:t>
            </a:r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</a:t>
            </a:r>
            <a:r>
              <a:rPr lang="en-US" altLang="ko-KR" dirty="0"/>
              <a:t>, </a:t>
            </a:r>
            <a:r>
              <a:rPr lang="ko-KR" altLang="en-US" dirty="0"/>
              <a:t>위</a:t>
            </a:r>
            <a:r>
              <a:rPr lang="en-US" altLang="ko-KR" dirty="0"/>
              <a:t>/</a:t>
            </a:r>
            <a:r>
              <a:rPr lang="ko-KR" altLang="en-US" dirty="0"/>
              <a:t>아래 형태의 합계를 내는 형태의 보고서</a:t>
            </a:r>
            <a:r>
              <a:rPr lang="en-US" altLang="ko-KR" dirty="0"/>
              <a:t>)</a:t>
            </a:r>
            <a:r>
              <a:rPr lang="ko-KR" altLang="en-US" dirty="0"/>
              <a:t>과 같은 보고서를 만들 때 사용하는 기능입니다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ROLLUP, CUBE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4.5. ROLLUP, CUBE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1280592" y="2039673"/>
          <a:ext cx="7182799" cy="1552337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005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07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95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deptno</a:t>
                      </a:r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clerk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salesman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manager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analyst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president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계 </a:t>
                      </a:r>
                    </a:p>
                  </a:txBody>
                  <a:tcPr marL="49215" marR="49215" marT="24197" marB="2419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 </a:t>
                      </a:r>
                    </a:p>
                  </a:txBody>
                  <a:tcPr marL="49215" marR="49215" marT="24197" marB="2419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1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 </a:t>
                      </a:r>
                    </a:p>
                  </a:txBody>
                  <a:tcPr marL="49215" marR="49215" marT="24197" marB="2419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1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30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 </a:t>
                      </a:r>
                    </a:p>
                  </a:txBody>
                  <a:tcPr marL="49215" marR="49215" marT="24197" marB="2419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1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계 </a:t>
                      </a:r>
                    </a:p>
                  </a:txBody>
                  <a:tcPr marL="49215" marR="49215" marT="24197" marB="24197"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 </a:t>
                      </a:r>
                    </a:p>
                  </a:txBody>
                  <a:tcPr marL="49215" marR="49215" marT="24197" marB="2419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80588" y="4094653"/>
          <a:ext cx="7182802" cy="148761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005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9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75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deptno</a:t>
                      </a:r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clerk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salesman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manager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analyst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president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계 </a:t>
                      </a:r>
                    </a:p>
                  </a:txBody>
                  <a:tcPr marL="42976" marR="42976" marT="21129" marB="2112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5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30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5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계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8" name="꺾인 연결선 17"/>
          <p:cNvCxnSpPr>
            <a:cxnSpLocks/>
          </p:cNvCxnSpPr>
          <p:nvPr/>
        </p:nvCxnSpPr>
        <p:spPr bwMode="auto">
          <a:xfrm>
            <a:off x="2216696" y="4015256"/>
            <a:ext cx="6324703" cy="1143767"/>
          </a:xfrm>
          <a:prstGeom prst="bentConnector3">
            <a:avLst>
              <a:gd name="adj1" fmla="val 100020"/>
            </a:avLst>
          </a:prstGeom>
          <a:ln w="28575">
            <a:solidFill>
              <a:srgbClr val="FF0000"/>
            </a:solidFill>
            <a:headEnd type="none" w="med" len="med"/>
            <a:tailEnd type="arrow"/>
          </a:ln>
          <a:effectLst>
            <a:outerShdw blurRad="50800" dist="38100" dir="2700000" algn="tl" rotWithShape="0">
              <a:schemeClr val="tx1">
                <a:alpha val="0"/>
              </a:scheme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</p:cNvCxnSpPr>
          <p:nvPr/>
        </p:nvCxnSpPr>
        <p:spPr bwMode="auto">
          <a:xfrm>
            <a:off x="2216696" y="1958872"/>
            <a:ext cx="593466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/>
          </a:ln>
          <a:effectLst>
            <a:outerShdw blurRad="50800" dist="38100" dir="2700000" algn="tl" rotWithShape="0">
              <a:schemeClr val="tx1">
                <a:alpha val="0"/>
              </a:scheme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96910" y="1663590"/>
            <a:ext cx="1005326" cy="359099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ROLLUP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40379" y="3735555"/>
            <a:ext cx="773980" cy="359099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CUBE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0653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ROLLUP </a:t>
            </a:r>
            <a:r>
              <a:rPr lang="ko-KR" altLang="en-US" dirty="0"/>
              <a:t>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4.5. ROLLUP, CUBE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205880"/>
            <a:ext cx="8264431" cy="127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2484434"/>
            <a:ext cx="5969794" cy="346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1533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CUBE </a:t>
            </a:r>
            <a:r>
              <a:rPr lang="ko-KR" altLang="en-US" dirty="0"/>
              <a:t>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4.5. ROLLUP, CUBE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" b="2806"/>
          <a:stretch/>
        </p:blipFill>
        <p:spPr bwMode="auto">
          <a:xfrm>
            <a:off x="1712640" y="1150764"/>
            <a:ext cx="6552728" cy="5086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9876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4.6. GROUPING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953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GROUPING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4.6. GROUPING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8505" y="4437112"/>
            <a:ext cx="4680520" cy="11772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marR="190500" lvl="0" indent="-342900" algn="just" fontAlgn="base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ROLLUP, CUBE, GROUPING SETS 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등 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GROUP BY 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확장 연산에 의해 소계의 일부로 생성 된 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Null 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값일 경우 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을 반환합니다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. </a:t>
            </a:r>
          </a:p>
          <a:p>
            <a:pPr marL="342900" marR="190500" lvl="0" indent="-342900" algn="just" fontAlgn="base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저장된 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Null 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값을 포함하여 다른 값일 경우 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0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을 반환합니다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B25677C-C18D-493E-B32B-907D95F82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20B80F-77BA-437A-9685-5221BCF6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2" y="1116282"/>
            <a:ext cx="7477125" cy="2971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0DD823-2FA8-4A49-82F2-D4EBBED0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20" y="2348879"/>
            <a:ext cx="4427337" cy="41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4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4.7. GROUPING_ID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755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GROUPING_ID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4.7. GROUPING_ID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112" y="1402556"/>
            <a:ext cx="88773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20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압축 풀고 </a:t>
            </a:r>
            <a:r>
              <a:rPr lang="en-US" altLang="ko-KR"/>
              <a:t>sqldeveloper.exe </a:t>
            </a:r>
            <a:r>
              <a:rPr lang="ko-KR" altLang="en-US"/>
              <a:t>파일을 더블클릭하면 실행됩니다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SQL Developer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7737"/>
          <a:stretch/>
        </p:blipFill>
        <p:spPr bwMode="auto">
          <a:xfrm>
            <a:off x="2314151" y="1522420"/>
            <a:ext cx="6681855" cy="457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4562957" y="5698884"/>
            <a:ext cx="1092121" cy="14401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7" y="2819307"/>
            <a:ext cx="47466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40532" y="3322619"/>
            <a:ext cx="2184243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740532" y="3826675"/>
            <a:ext cx="2184243" cy="864096"/>
          </a:xfrm>
          <a:prstGeom prst="wedgeRectCallout">
            <a:avLst>
              <a:gd name="adj1" fmla="val -31858"/>
              <a:gd name="adj2" fmla="val -7624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JDK</a:t>
            </a:r>
            <a:r>
              <a:rPr lang="ko-KR" altLang="en-US" sz="1200" dirty="0"/>
              <a:t>를 포함하지 않은 </a:t>
            </a:r>
            <a:r>
              <a:rPr lang="en-US" altLang="ko-KR" sz="1200" dirty="0" err="1"/>
              <a:t>SQLDeveloper</a:t>
            </a:r>
            <a:r>
              <a:rPr lang="ko-KR" altLang="en-US" sz="1200" dirty="0"/>
              <a:t>의 경우 처음 실행 시 </a:t>
            </a:r>
            <a:r>
              <a:rPr lang="en-US" altLang="ko-KR" sz="1200" dirty="0"/>
              <a:t>JDK </a:t>
            </a:r>
            <a:r>
              <a:rPr lang="ko-KR" altLang="en-US" sz="1200" dirty="0"/>
              <a:t>설치 경로를 지정해야 함</a:t>
            </a:r>
          </a:p>
        </p:txBody>
      </p:sp>
    </p:spTree>
    <p:extLst>
      <p:ext uri="{BB962C8B-B14F-4D97-AF65-F5344CB8AC3E}">
        <p14:creationId xmlns:p14="http://schemas.microsoft.com/office/powerpoint/2010/main" val="388002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GROUPING_ID </a:t>
            </a:r>
            <a:r>
              <a:rPr lang="ko-KR" altLang="en-US" dirty="0"/>
              <a:t>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4.7. GROUPING_ID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1080915"/>
            <a:ext cx="6552728" cy="36419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25E71C-102B-45F1-A0BB-31E9E2465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08" y="2348880"/>
            <a:ext cx="4755232" cy="38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17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분석 함수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  <a:endParaRPr lang="en-US" altLang="ko-KR" dirty="0"/>
          </a:p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</a:p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</a:p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7892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828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개발 생산성 향상시킬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SQL </a:t>
            </a:r>
            <a:r>
              <a:rPr lang="ko-KR" altLang="en-US" dirty="0"/>
              <a:t>튜닝으로 성능을 향상시킬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쿼리를 간단하게 하여 가독성을 향상시킬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DW(Data Warehousing)</a:t>
            </a:r>
            <a:r>
              <a:rPr lang="ko-KR" altLang="en-US" dirty="0"/>
              <a:t>분야에 사용합니다</a:t>
            </a:r>
            <a:r>
              <a:rPr lang="en-US" altLang="ko-KR" dirty="0"/>
              <a:t>.</a:t>
            </a: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fontAlgn="base"/>
            <a:r>
              <a:rPr lang="ko-KR" altLang="en-US" dirty="0"/>
              <a:t>분석 함수</a:t>
            </a:r>
            <a:r>
              <a:rPr lang="en-US" altLang="ko-KR" dirty="0"/>
              <a:t>(Analytic Function)</a:t>
            </a:r>
            <a:r>
              <a:rPr lang="ko-KR" altLang="en-US" dirty="0"/>
              <a:t>는 크게 다음 기능에 사용됩니다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501750" lvl="1" indent="-285750" fontAlgn="base"/>
            <a:r>
              <a:rPr lang="en-US" altLang="ko-KR" dirty="0"/>
              <a:t>Over </a:t>
            </a:r>
            <a:r>
              <a:rPr lang="ko-KR" altLang="en-US" dirty="0"/>
              <a:t>절에서 사용하는 </a:t>
            </a:r>
            <a:r>
              <a:rPr lang="en-US" altLang="ko-KR" dirty="0"/>
              <a:t>Order by</a:t>
            </a:r>
            <a:r>
              <a:rPr lang="ko-KR" altLang="en-US" dirty="0"/>
              <a:t>의 기능</a:t>
            </a:r>
          </a:p>
          <a:p>
            <a:pPr marL="501750" lvl="1" indent="-285750" fontAlgn="base"/>
            <a:r>
              <a:rPr lang="en-US" altLang="ko-KR" dirty="0"/>
              <a:t>Over </a:t>
            </a:r>
            <a:r>
              <a:rPr lang="ko-KR" altLang="en-US" dirty="0"/>
              <a:t>절에서 사용하는 </a:t>
            </a:r>
            <a:r>
              <a:rPr lang="en-US" altLang="ko-KR" dirty="0"/>
              <a:t>Partition by</a:t>
            </a:r>
            <a:r>
              <a:rPr lang="ko-KR" altLang="en-US" dirty="0"/>
              <a:t>의 기능</a:t>
            </a:r>
          </a:p>
          <a:p>
            <a:pPr marL="501750" lvl="1" indent="-285750" fontAlgn="base"/>
            <a:r>
              <a:rPr lang="en-US" altLang="ko-KR" dirty="0"/>
              <a:t>Over </a:t>
            </a:r>
            <a:r>
              <a:rPr lang="ko-KR" altLang="en-US" dirty="0"/>
              <a:t>절에서 사용하는 </a:t>
            </a:r>
            <a:r>
              <a:rPr lang="en-US" altLang="ko-KR" dirty="0"/>
              <a:t>Windowing </a:t>
            </a:r>
            <a:r>
              <a:rPr lang="ko-KR" altLang="en-US" dirty="0"/>
              <a:t>기능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분석 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68624" y="2636912"/>
          <a:ext cx="6610020" cy="1620774"/>
        </p:xfrm>
        <a:graphic>
          <a:graphicData uri="http://schemas.openxmlformats.org/drawingml/2006/table">
            <a:tbl>
              <a:tblPr/>
              <a:tblGrid>
                <a:gridCol w="489926">
                  <a:extLst>
                    <a:ext uri="{9D8B030D-6E8A-4147-A177-3AD203B41FA5}">
                      <a16:colId xmlns:a16="http://schemas.microsoft.com/office/drawing/2014/main" val="780380675"/>
                    </a:ext>
                  </a:extLst>
                </a:gridCol>
                <a:gridCol w="6120094">
                  <a:extLst>
                    <a:ext uri="{9D8B030D-6E8A-4147-A177-3AD203B41FA5}">
                      <a16:colId xmlns:a16="http://schemas.microsoft.com/office/drawing/2014/main" val="1053824544"/>
                    </a:ext>
                  </a:extLst>
                </a:gridCol>
              </a:tblGrid>
              <a:tr h="765683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Analytic_Function</a:t>
                      </a:r>
                      <a:r>
                        <a:rPr lang="en-US" sz="20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OVER (PARTITION BY </a:t>
                      </a:r>
                      <a:r>
                        <a:rPr lang="en-US" sz="20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column_list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ORDER BY </a:t>
                      </a:r>
                      <a:r>
                        <a:rPr lang="en-US" sz="20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column_list</a:t>
                      </a:r>
                      <a:r>
                        <a:rPr lang="en-US" sz="20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sz="2000" u="sng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ASC</a:t>
                      </a: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|DESC] 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Windowing</a:t>
                      </a: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200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27986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/>
          </p:nvPr>
        </p:nvGraphicFramePr>
        <p:xfrm>
          <a:off x="311283" y="1196971"/>
          <a:ext cx="9292383" cy="489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2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0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함 수 명</a:t>
                      </a:r>
                      <a:endParaRPr lang="ko-KR" altLang="en-US" sz="1800" b="1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설    명</a:t>
                      </a:r>
                      <a:endParaRPr lang="ko-KR" altLang="en-US" sz="1800" b="1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RANK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해당 값에 대한 우선순위를 결정</a:t>
                      </a:r>
                      <a:r>
                        <a:rPr lang="en-US" altLang="ko-KR" sz="1800" kern="1200" dirty="0"/>
                        <a:t>(</a:t>
                      </a:r>
                      <a:r>
                        <a:rPr lang="ko-KR" altLang="en-US" sz="1800" kern="1200" dirty="0"/>
                        <a:t>중복순위 계산함</a:t>
                      </a:r>
                      <a:r>
                        <a:rPr lang="en-US" altLang="ko-KR" sz="1800" kern="1200" dirty="0"/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DENSE_RANK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해당 값에 대한 우선순위를 결정</a:t>
                      </a:r>
                      <a:r>
                        <a:rPr lang="en-US" altLang="ko-KR" sz="1800" kern="1200" dirty="0"/>
                        <a:t>(</a:t>
                      </a:r>
                      <a:r>
                        <a:rPr lang="ko-KR" altLang="en-US" sz="1800" kern="1200" dirty="0"/>
                        <a:t>중복순위 계산 안 함</a:t>
                      </a:r>
                      <a:r>
                        <a:rPr lang="en-US" altLang="ko-KR" sz="1800" kern="1200" dirty="0"/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ROW_NUMBER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조건을 만족하는 모든 행의 번호를 제공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CUME_DIST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최대값 </a:t>
                      </a:r>
                      <a:r>
                        <a:rPr lang="en-US" altLang="ko-KR" sz="1800" kern="1200" dirty="0"/>
                        <a:t>1</a:t>
                      </a:r>
                      <a:r>
                        <a:rPr lang="ko-KR" altLang="en-US" sz="1800" kern="1200" dirty="0"/>
                        <a:t>을 기준으로 분산된 값을 제공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PERCENT_RANK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최대값 </a:t>
                      </a:r>
                      <a:r>
                        <a:rPr lang="en-US" altLang="ko-KR" sz="1800" kern="1200" dirty="0"/>
                        <a:t>1</a:t>
                      </a:r>
                      <a:r>
                        <a:rPr lang="ko-KR" altLang="en-US" sz="1800" kern="1200" dirty="0"/>
                        <a:t>을 기준으로 백분율</a:t>
                      </a:r>
                      <a:r>
                        <a:rPr lang="en-US" altLang="ko-KR" sz="1800" kern="1200" dirty="0"/>
                        <a:t>(Percent)</a:t>
                      </a:r>
                      <a:r>
                        <a:rPr lang="ko-KR" altLang="en-US" sz="1800" kern="1200" dirty="0"/>
                        <a:t>값을 제공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952151470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RATIO_TO_REPORT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해당 </a:t>
                      </a:r>
                      <a:r>
                        <a:rPr lang="ko-KR" altLang="en-US" sz="1800" kern="1200" dirty="0" err="1"/>
                        <a:t>컬럼</a:t>
                      </a:r>
                      <a:r>
                        <a:rPr lang="ko-KR" altLang="en-US" sz="1800" kern="1200" dirty="0"/>
                        <a:t> 값의 백분율을 소수점으로 제공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NTILE(n)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전체 데이터 분포를 </a:t>
                      </a:r>
                      <a:r>
                        <a:rPr lang="en-US" altLang="ko-KR" sz="1800" kern="1200" dirty="0"/>
                        <a:t>n</a:t>
                      </a:r>
                      <a:r>
                        <a:rPr lang="ko-KR" altLang="en-US" sz="1800" kern="1200"/>
                        <a:t>개 구간으로 </a:t>
                      </a:r>
                      <a:r>
                        <a:rPr lang="ko-KR" altLang="en-US" sz="1800" kern="1200" dirty="0"/>
                        <a:t>나누어 표시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FIRST_VALUE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현재 행까지 값 중에서 가장 첫 번째 값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LAST_VALUE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현재 행까지 값 중에서 가장 마지막 번째 값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3200" dirty="0"/>
              <a:t>Ranking, Distribution, Windowing, Reporting</a:t>
            </a:r>
            <a:endParaRPr lang="ko-KR" altLang="en-US" sz="3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</p:spTree>
    <p:extLst>
      <p:ext uri="{BB962C8B-B14F-4D97-AF65-F5344CB8AC3E}">
        <p14:creationId xmlns:p14="http://schemas.microsoft.com/office/powerpoint/2010/main" val="16001108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/>
          </p:nvPr>
        </p:nvGraphicFramePr>
        <p:xfrm>
          <a:off x="351149" y="1134161"/>
          <a:ext cx="9204362" cy="20452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0011">
                  <a:extLst>
                    <a:ext uri="{9D8B030D-6E8A-4147-A177-3AD203B41FA5}">
                      <a16:colId xmlns:a16="http://schemas.microsoft.com/office/drawing/2014/main" val="2552566531"/>
                    </a:ext>
                  </a:extLst>
                </a:gridCol>
                <a:gridCol w="7424351">
                  <a:extLst>
                    <a:ext uri="{9D8B030D-6E8A-4147-A177-3AD203B41FA5}">
                      <a16:colId xmlns:a16="http://schemas.microsoft.com/office/drawing/2014/main" val="3296637186"/>
                    </a:ext>
                  </a:extLst>
                </a:gridCol>
              </a:tblGrid>
              <a:tr h="2219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함수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74478009"/>
                  </a:ext>
                </a:extLst>
              </a:tr>
              <a:tr h="3348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RANK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해당 값에 대한 순위를 결정합니다</a:t>
                      </a:r>
                      <a:r>
                        <a:rPr lang="en-US" altLang="ko-KR" sz="1600" kern="0" spc="-50">
                          <a:effectLst/>
                        </a:rPr>
                        <a:t>.(</a:t>
                      </a:r>
                      <a:r>
                        <a:rPr lang="ko-KR" altLang="en-US" sz="1600" kern="0" spc="-50">
                          <a:effectLst/>
                        </a:rPr>
                        <a:t>중복순위를 계산합니다</a:t>
                      </a:r>
                      <a:r>
                        <a:rPr lang="en-US" altLang="ko-KR" sz="1600" kern="0" spc="-50">
                          <a:effectLst/>
                        </a:rPr>
                        <a:t>. </a:t>
                      </a:r>
                      <a:r>
                        <a:rPr lang="ko-KR" altLang="en-US" sz="1600" kern="0" spc="-50">
                          <a:effectLst/>
                        </a:rPr>
                        <a:t>즉 </a:t>
                      </a:r>
                      <a:r>
                        <a:rPr lang="en-US" altLang="ko-KR" sz="1600" kern="0" spc="-50">
                          <a:effectLst/>
                        </a:rPr>
                        <a:t>2</a:t>
                      </a:r>
                      <a:r>
                        <a:rPr lang="ko-KR" altLang="en-US" sz="1600" kern="0" spc="-50">
                          <a:effectLst/>
                        </a:rPr>
                        <a:t>등이 </a:t>
                      </a:r>
                      <a:r>
                        <a:rPr lang="en-US" altLang="ko-KR" sz="1600" kern="0" spc="-50">
                          <a:effectLst/>
                        </a:rPr>
                        <a:t>2</a:t>
                      </a:r>
                      <a:r>
                        <a:rPr lang="ko-KR" altLang="en-US" sz="1600" kern="0" spc="-50">
                          <a:effectLst/>
                        </a:rPr>
                        <a:t>명이면 다음 순위는 </a:t>
                      </a:r>
                      <a:r>
                        <a:rPr lang="en-US" altLang="ko-KR" sz="1600" kern="0" spc="-50">
                          <a:effectLst/>
                        </a:rPr>
                        <a:t>4</a:t>
                      </a:r>
                      <a:r>
                        <a:rPr lang="ko-KR" altLang="en-US" sz="1600" kern="0" spc="-50">
                          <a:effectLst/>
                        </a:rPr>
                        <a:t>등입니다</a:t>
                      </a:r>
                      <a:r>
                        <a:rPr lang="en-US" altLang="ko-KR" sz="1600" kern="0" spc="-50">
                          <a:effectLst/>
                        </a:rPr>
                        <a:t>.)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58149508"/>
                  </a:ext>
                </a:extLst>
              </a:tr>
              <a:tr h="3348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</a:rPr>
                        <a:t>DENSE_RANK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</a:rPr>
                        <a:t>해당 값에 대한 순위를 결정합니다</a:t>
                      </a:r>
                      <a:r>
                        <a:rPr lang="en-US" altLang="ko-KR" sz="1600" kern="0" spc="-50" dirty="0">
                          <a:effectLst/>
                        </a:rPr>
                        <a:t>.(</a:t>
                      </a:r>
                      <a:r>
                        <a:rPr lang="ko-KR" altLang="en-US" sz="1600" kern="0" spc="-50" dirty="0" err="1">
                          <a:effectLst/>
                        </a:rPr>
                        <a:t>중복순위를</a:t>
                      </a:r>
                      <a:r>
                        <a:rPr lang="ko-KR" altLang="en-US" sz="1600" kern="0" spc="-50" dirty="0">
                          <a:effectLst/>
                        </a:rPr>
                        <a:t> 계산하지 않습니다</a:t>
                      </a:r>
                      <a:r>
                        <a:rPr lang="en-US" altLang="ko-KR" sz="1600" kern="0" spc="-50" dirty="0">
                          <a:effectLst/>
                        </a:rPr>
                        <a:t>. </a:t>
                      </a:r>
                      <a:r>
                        <a:rPr lang="ko-KR" altLang="en-US" sz="1600" kern="0" spc="-50" dirty="0">
                          <a:effectLst/>
                        </a:rPr>
                        <a:t>즉 </a:t>
                      </a:r>
                      <a:r>
                        <a:rPr lang="en-US" altLang="ko-KR" sz="1600" kern="0" spc="-50" dirty="0">
                          <a:effectLst/>
                        </a:rPr>
                        <a:t>2</a:t>
                      </a:r>
                      <a:r>
                        <a:rPr lang="ko-KR" altLang="en-US" sz="1600" kern="0" spc="-50" dirty="0">
                          <a:effectLst/>
                        </a:rPr>
                        <a:t>등이 </a:t>
                      </a:r>
                      <a:r>
                        <a:rPr lang="en-US" altLang="ko-KR" sz="1600" kern="0" spc="-50" dirty="0">
                          <a:effectLst/>
                        </a:rPr>
                        <a:t>2</a:t>
                      </a:r>
                      <a:r>
                        <a:rPr lang="ko-KR" altLang="en-US" sz="1600" kern="0" spc="-50" dirty="0">
                          <a:effectLst/>
                        </a:rPr>
                        <a:t>명이더라도 다음 순위는 </a:t>
                      </a:r>
                      <a:r>
                        <a:rPr lang="en-US" altLang="ko-KR" sz="1600" kern="0" spc="-50" dirty="0">
                          <a:effectLst/>
                        </a:rPr>
                        <a:t>3</a:t>
                      </a:r>
                      <a:r>
                        <a:rPr lang="ko-KR" altLang="en-US" sz="1600" kern="0" spc="-50" dirty="0">
                          <a:effectLst/>
                        </a:rPr>
                        <a:t>등입니다</a:t>
                      </a:r>
                      <a:r>
                        <a:rPr lang="en-US" altLang="ko-KR" sz="1600" kern="0" spc="-50" dirty="0">
                          <a:effectLst/>
                        </a:rPr>
                        <a:t>.)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24212087"/>
                  </a:ext>
                </a:extLst>
              </a:tr>
              <a:tr h="32981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ROW_NUMBER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</a:rPr>
                        <a:t>조건을 만족하는 모든 행의 번호를 제공합니다</a:t>
                      </a:r>
                      <a:r>
                        <a:rPr lang="en-US" altLang="ko-KR" sz="1600" kern="0" spc="-50" dirty="0">
                          <a:effectLst/>
                        </a:rPr>
                        <a:t>. </a:t>
                      </a:r>
                      <a:r>
                        <a:rPr lang="ko-KR" altLang="en-US" sz="1600" kern="0" spc="-50" dirty="0">
                          <a:effectLst/>
                        </a:rPr>
                        <a:t>일련번호를 생성합니다</a:t>
                      </a:r>
                      <a:r>
                        <a:rPr lang="en-US" altLang="ko-KR" sz="1600" kern="0" spc="-50" dirty="0">
                          <a:effectLst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4468448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800" dirty="0"/>
              <a:t>순위 구하기 함수 </a:t>
            </a:r>
            <a:r>
              <a:rPr lang="en-US" altLang="ko-KR" sz="2800" dirty="0"/>
              <a:t>- RANK, DENSE_RANK, ROW_NUMBER</a:t>
            </a:r>
            <a:endParaRPr lang="ko-KR" altLang="en-US" sz="28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49" y="3184200"/>
            <a:ext cx="7115131" cy="33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46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2800" dirty="0"/>
              <a:t>가상순위와 분포 </a:t>
            </a:r>
            <a:r>
              <a:rPr lang="en-US" altLang="ko-KR" sz="2800" dirty="0"/>
              <a:t>- CUME_DIST,</a:t>
            </a:r>
            <a:r>
              <a:rPr lang="ko-KR" altLang="en-US" sz="2800" dirty="0"/>
              <a:t> </a:t>
            </a:r>
            <a:r>
              <a:rPr lang="en-US" altLang="ko-KR" sz="2800" dirty="0"/>
              <a:t>PERCENT_RANK</a:t>
            </a:r>
            <a:endParaRPr lang="ko-KR" altLang="en-US" sz="28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41632" y="4142222"/>
            <a:ext cx="8888199" cy="224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1785" tIns="55893" rIns="111785" bIns="55893"/>
          <a:lstStyle/>
          <a:p>
            <a:endParaRPr lang="en-US" altLang="ko-KR" sz="1100" b="0" dirty="0">
              <a:latin typeface="돋움체" pitchFamily="49" charset="-127"/>
              <a:ea typeface="돋움체" pitchFamily="49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06074" y="1230437"/>
          <a:ext cx="9149438" cy="1771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2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6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3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함 수 명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설    명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effectLst/>
                        </a:rPr>
                        <a:t>CUME_DIST</a:t>
                      </a:r>
                      <a:endParaRPr 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최댓값 </a:t>
                      </a:r>
                      <a:r>
                        <a:rPr lang="en-US" altLang="ko-KR" sz="1400" kern="0" spc="-30" dirty="0">
                          <a:effectLst/>
                        </a:rPr>
                        <a:t>1</a:t>
                      </a:r>
                      <a:r>
                        <a:rPr lang="ko-KR" altLang="en-US" sz="1400" kern="0" spc="-30" dirty="0">
                          <a:effectLst/>
                        </a:rPr>
                        <a:t>을 기준으로 분산된 값을 제공합니다</a:t>
                      </a:r>
                      <a:r>
                        <a:rPr lang="en-US" altLang="ko-KR" sz="1400" kern="0" spc="-30" dirty="0">
                          <a:effectLst/>
                        </a:rPr>
                        <a:t>. </a:t>
                      </a:r>
                      <a:r>
                        <a:rPr lang="ko-KR" altLang="en-US" sz="1400" kern="0" spc="-30" dirty="0">
                          <a:effectLst/>
                        </a:rPr>
                        <a:t>최솟값과 최댓값 사이의 상대적인 위치를 의미합니다</a:t>
                      </a:r>
                      <a:r>
                        <a:rPr lang="en-US" altLang="ko-KR" sz="1400" kern="0" spc="-30" dirty="0">
                          <a:effectLst/>
                        </a:rPr>
                        <a:t>. </a:t>
                      </a:r>
                      <a:r>
                        <a:rPr lang="ko-KR" altLang="en-US" sz="1400" kern="0" spc="-30" dirty="0">
                          <a:effectLst/>
                        </a:rPr>
                        <a:t>예를 들면 위 예에서는 첫 번째 </a:t>
                      </a:r>
                      <a:r>
                        <a:rPr lang="en-US" altLang="ko-KR" sz="1400" kern="0" spc="-30" dirty="0">
                          <a:effectLst/>
                        </a:rPr>
                        <a:t>row</a:t>
                      </a:r>
                      <a:r>
                        <a:rPr lang="ko-KR" altLang="en-US" sz="1400" kern="0" spc="-30" dirty="0">
                          <a:effectLst/>
                        </a:rPr>
                        <a:t>는 </a:t>
                      </a:r>
                      <a:r>
                        <a:rPr lang="en-US" altLang="ko-KR" sz="1400" kern="0" spc="-30" dirty="0">
                          <a:effectLst/>
                        </a:rPr>
                        <a:t>1/</a:t>
                      </a:r>
                      <a:r>
                        <a:rPr lang="ko-KR" altLang="en-US" sz="1400" kern="0" spc="-30" dirty="0">
                          <a:effectLst/>
                        </a:rPr>
                        <a:t>행수</a:t>
                      </a:r>
                      <a:r>
                        <a:rPr lang="en-US" altLang="ko-KR" sz="1400" kern="0" spc="-30" dirty="0">
                          <a:effectLst/>
                        </a:rPr>
                        <a:t>, </a:t>
                      </a:r>
                      <a:r>
                        <a:rPr lang="ko-KR" altLang="en-US" sz="1400" kern="0" spc="-30" dirty="0">
                          <a:effectLst/>
                        </a:rPr>
                        <a:t>두 번째는 </a:t>
                      </a:r>
                      <a:r>
                        <a:rPr lang="en-US" altLang="ko-KR" sz="1400" kern="0" spc="-30" dirty="0">
                          <a:effectLst/>
                        </a:rPr>
                        <a:t>2/</a:t>
                      </a:r>
                      <a:r>
                        <a:rPr lang="ko-KR" altLang="en-US" sz="1400" kern="0" spc="-30" dirty="0">
                          <a:effectLst/>
                        </a:rPr>
                        <a:t>행수 가 됩니다</a:t>
                      </a:r>
                      <a:r>
                        <a:rPr lang="en-US" altLang="ko-KR" sz="1400" kern="0" spc="-30" dirty="0">
                          <a:effectLst/>
                        </a:rPr>
                        <a:t>.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PERCENT_RANK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최댓값 </a:t>
                      </a:r>
                      <a:r>
                        <a:rPr lang="en-US" altLang="ko-KR" sz="1400" kern="0" spc="-30" dirty="0">
                          <a:effectLst/>
                        </a:rPr>
                        <a:t>1</a:t>
                      </a:r>
                      <a:r>
                        <a:rPr lang="ko-KR" altLang="en-US" sz="1400" kern="0" spc="-30" dirty="0">
                          <a:effectLst/>
                        </a:rPr>
                        <a:t>을 기준으로 데이터 집합에서 특정 값의 백분율</a:t>
                      </a:r>
                      <a:r>
                        <a:rPr lang="en-US" altLang="ko-KR" sz="1400" kern="0" spc="-30" dirty="0">
                          <a:effectLst/>
                        </a:rPr>
                        <a:t>(Percent) </a:t>
                      </a:r>
                      <a:r>
                        <a:rPr lang="ko-KR" altLang="en-US" sz="1400" kern="0" spc="-30" dirty="0">
                          <a:effectLst/>
                        </a:rPr>
                        <a:t>순위를 제공합니다</a:t>
                      </a:r>
                      <a:r>
                        <a:rPr lang="en-US" altLang="ko-KR" sz="1400" kern="0" spc="-30" dirty="0">
                          <a:effectLst/>
                        </a:rPr>
                        <a:t>. CUME_DIST</a:t>
                      </a:r>
                      <a:r>
                        <a:rPr lang="ko-KR" altLang="en-US" sz="1400" kern="0" spc="-30" dirty="0">
                          <a:effectLst/>
                        </a:rPr>
                        <a:t>와 비슷하지만 식이 다릅니다</a:t>
                      </a:r>
                      <a:r>
                        <a:rPr lang="en-US" altLang="ko-KR" sz="1400" kern="0" spc="-30" dirty="0">
                          <a:effectLst/>
                        </a:rPr>
                        <a:t>. </a:t>
                      </a:r>
                      <a:r>
                        <a:rPr lang="ko-KR" altLang="en-US" sz="1400" kern="0" spc="-30" dirty="0">
                          <a:effectLst/>
                        </a:rPr>
                        <a:t>첫 번째 위치가 </a:t>
                      </a:r>
                      <a:r>
                        <a:rPr lang="en-US" altLang="ko-KR" sz="1400" kern="0" spc="-30" dirty="0">
                          <a:effectLst/>
                        </a:rPr>
                        <a:t>0</a:t>
                      </a:r>
                      <a:r>
                        <a:rPr lang="ko-KR" altLang="en-US" sz="1400" kern="0" spc="-30" dirty="0">
                          <a:effectLst/>
                        </a:rPr>
                        <a:t>부터 시작하고 두 번째 </a:t>
                      </a:r>
                      <a:r>
                        <a:rPr lang="en-US" altLang="ko-KR" sz="1400" kern="0" spc="-30" dirty="0">
                          <a:effectLst/>
                        </a:rPr>
                        <a:t>row</a:t>
                      </a:r>
                      <a:r>
                        <a:rPr lang="ko-KR" altLang="en-US" sz="1400" kern="0" spc="-30" dirty="0">
                          <a:effectLst/>
                        </a:rPr>
                        <a:t>부터의 위치는 </a:t>
                      </a:r>
                      <a:r>
                        <a:rPr lang="en-US" altLang="ko-KR" sz="1400" kern="0" spc="-30" dirty="0">
                          <a:effectLst/>
                        </a:rPr>
                        <a:t>(row</a:t>
                      </a:r>
                      <a:r>
                        <a:rPr lang="ko-KR" altLang="en-US" sz="1400" kern="0" spc="-30" dirty="0">
                          <a:effectLst/>
                        </a:rPr>
                        <a:t>의 </a:t>
                      </a:r>
                      <a:r>
                        <a:rPr lang="en-US" altLang="ko-KR" sz="1400" kern="0" spc="-30" dirty="0">
                          <a:effectLst/>
                        </a:rPr>
                        <a:t>rank-1) / (</a:t>
                      </a:r>
                      <a:r>
                        <a:rPr lang="ko-KR" altLang="en-US" sz="1400" kern="0" spc="-30" dirty="0">
                          <a:effectLst/>
                        </a:rPr>
                        <a:t>전체 </a:t>
                      </a:r>
                      <a:r>
                        <a:rPr lang="en-US" altLang="ko-KR" sz="1400" kern="0" spc="-30" dirty="0">
                          <a:effectLst/>
                        </a:rPr>
                        <a:t>row </a:t>
                      </a:r>
                      <a:r>
                        <a:rPr lang="ko-KR" altLang="en-US" sz="1400" kern="0" spc="-30" dirty="0">
                          <a:effectLst/>
                        </a:rPr>
                        <a:t>개수 </a:t>
                      </a:r>
                      <a:r>
                        <a:rPr lang="en-US" altLang="ko-KR" sz="1400" kern="0" spc="-30" dirty="0">
                          <a:effectLst/>
                        </a:rPr>
                        <a:t>-1)</a:t>
                      </a:r>
                      <a:r>
                        <a:rPr lang="ko-KR" altLang="en-US" sz="1400" kern="0" spc="-30" dirty="0">
                          <a:effectLst/>
                        </a:rPr>
                        <a:t>이 됩니다</a:t>
                      </a:r>
                      <a:r>
                        <a:rPr lang="en-US" altLang="ko-KR" sz="1400" kern="0" spc="-30" dirty="0">
                          <a:effectLst/>
                        </a:rPr>
                        <a:t>.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9"/>
          <a:stretch/>
        </p:blipFill>
        <p:spPr bwMode="auto">
          <a:xfrm>
            <a:off x="1064568" y="2920364"/>
            <a:ext cx="760555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0637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비율함수 </a:t>
            </a:r>
            <a:r>
              <a:rPr lang="en-US" altLang="ko-KR" dirty="0"/>
              <a:t>- RATIO_TO_REPORT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50489" y="1224698"/>
          <a:ext cx="9205022" cy="13395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6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effectLst/>
                        </a:rPr>
                        <a:t>함 수 명</a:t>
                      </a:r>
                      <a:endParaRPr lang="ko-KR" altLang="en-US" sz="16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effectLst/>
                        </a:rPr>
                        <a:t>설    명</a:t>
                      </a:r>
                      <a:endParaRPr lang="ko-KR" altLang="en-US" sz="16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RATIO_TO_REPORT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effectLst/>
                        </a:rPr>
                        <a:t>해당 </a:t>
                      </a:r>
                      <a:r>
                        <a:rPr lang="ko-KR" altLang="en-US" sz="1600" kern="0" spc="-30" dirty="0" err="1">
                          <a:effectLst/>
                        </a:rPr>
                        <a:t>컬럼</a:t>
                      </a:r>
                      <a:r>
                        <a:rPr lang="ko-KR" altLang="en-US" sz="1600" kern="0" spc="-30" dirty="0">
                          <a:effectLst/>
                        </a:rPr>
                        <a:t> 값의 백분율을 소수점으로 제공합니다</a:t>
                      </a:r>
                      <a:r>
                        <a:rPr lang="en-US" altLang="ko-KR" sz="1600" kern="0" spc="-30" dirty="0">
                          <a:effectLst/>
                        </a:rPr>
                        <a:t>. </a:t>
                      </a:r>
                      <a:r>
                        <a:rPr lang="ko-KR" altLang="en-US" sz="1600" kern="0" spc="-30" dirty="0">
                          <a:effectLst/>
                        </a:rPr>
                        <a:t>이를 이용하면 그룹 내에서 해당 값의 백분율을 구할 수 있습니다</a:t>
                      </a:r>
                      <a:r>
                        <a:rPr lang="en-US" altLang="ko-KR" sz="1600" kern="0" spc="-30" dirty="0">
                          <a:effectLst/>
                        </a:rPr>
                        <a:t>. </a:t>
                      </a:r>
                      <a:r>
                        <a:rPr lang="ko-KR" altLang="en-US" sz="1600" kern="0" spc="-30" dirty="0">
                          <a:effectLst/>
                        </a:rPr>
                        <a:t>결과 값은 </a:t>
                      </a:r>
                      <a:r>
                        <a:rPr lang="en-US" altLang="ko-KR" sz="1600" kern="0" spc="-30" dirty="0">
                          <a:effectLst/>
                        </a:rPr>
                        <a:t>0</a:t>
                      </a:r>
                      <a:r>
                        <a:rPr lang="ko-KR" altLang="en-US" sz="1600" kern="0" spc="-30" dirty="0">
                          <a:effectLst/>
                        </a:rPr>
                        <a:t>보다 크고 </a:t>
                      </a:r>
                      <a:r>
                        <a:rPr lang="en-US" altLang="ko-KR" sz="1600" kern="0" spc="-30" dirty="0">
                          <a:effectLst/>
                        </a:rPr>
                        <a:t>1.0</a:t>
                      </a:r>
                      <a:r>
                        <a:rPr lang="ko-KR" altLang="en-US" sz="1600" kern="0" spc="-30" dirty="0">
                          <a:effectLst/>
                        </a:rPr>
                        <a:t>보다 작거나 같은 값이 출력됩니다</a:t>
                      </a:r>
                      <a:r>
                        <a:rPr lang="en-US" altLang="ko-KR" sz="1600" kern="0" spc="-30" dirty="0">
                          <a:effectLst/>
                        </a:rPr>
                        <a:t>.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495" y="2708920"/>
            <a:ext cx="69342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2868" y="5572140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round(salary/sum(salary) over(), 4) as salary_ratio2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9407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분배 함수 </a:t>
            </a:r>
            <a:r>
              <a:rPr lang="en-US" altLang="ko-KR"/>
              <a:t>- NTILE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7"/>
          <a:stretch/>
        </p:blipFill>
        <p:spPr bwMode="auto">
          <a:xfrm>
            <a:off x="2072680" y="2148077"/>
            <a:ext cx="6200790" cy="413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50489" y="1122614"/>
          <a:ext cx="9127014" cy="10226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4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effectLst/>
                        </a:rPr>
                        <a:t>함 수 명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effectLst/>
                        </a:rPr>
                        <a:t>설    명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NTILE(n)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effectLst/>
                        </a:rPr>
                        <a:t>전체 데이터의 분포를 </a:t>
                      </a:r>
                      <a:r>
                        <a:rPr lang="en-US" altLang="ko-KR" sz="1600" kern="0" spc="-30" dirty="0">
                          <a:effectLst/>
                        </a:rPr>
                        <a:t>n</a:t>
                      </a:r>
                      <a:r>
                        <a:rPr lang="ko-KR" altLang="en-US" sz="1600" kern="0" spc="-30" dirty="0">
                          <a:effectLst/>
                        </a:rPr>
                        <a:t>개의 구간으로 나누어 표시해 줍니다</a:t>
                      </a:r>
                      <a:r>
                        <a:rPr lang="en-US" altLang="ko-KR" sz="1600" kern="0" spc="-30" dirty="0">
                          <a:effectLst/>
                        </a:rPr>
                        <a:t>. </a:t>
                      </a:r>
                      <a:r>
                        <a:rPr lang="ko-KR" altLang="en-US" sz="1600" kern="0" spc="-30" dirty="0">
                          <a:effectLst/>
                        </a:rPr>
                        <a:t>만일 </a:t>
                      </a:r>
                      <a:r>
                        <a:rPr lang="en-US" altLang="ko-KR" sz="1600" kern="0" spc="-30" dirty="0">
                          <a:effectLst/>
                        </a:rPr>
                        <a:t>row</a:t>
                      </a:r>
                      <a:r>
                        <a:rPr lang="ko-KR" altLang="en-US" sz="1600" kern="0" spc="-30" dirty="0">
                          <a:effectLst/>
                        </a:rPr>
                        <a:t>가 균등하게 나눠지지 않을 경우에는 위에서부터 추가됩니다</a:t>
                      </a:r>
                      <a:r>
                        <a:rPr lang="en-US" altLang="ko-KR" sz="1600" kern="0" spc="-30" dirty="0">
                          <a:effectLst/>
                        </a:rPr>
                        <a:t>.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185390" y="3297952"/>
            <a:ext cx="2199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한컴바탕" pitchFamily="18" charset="2"/>
                <a:cs typeface="한컴바탕" pitchFamily="18" charset="2"/>
              </a:rPr>
              <a:t> </a:t>
            </a: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65269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LAG, LEAD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76503" y="1196753"/>
          <a:ext cx="9045754" cy="1771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6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함 수 명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설    명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LAG(column, n, [</a:t>
                      </a:r>
                      <a:r>
                        <a:rPr lang="en-US" sz="1400" kern="0" spc="-30" dirty="0" err="1">
                          <a:effectLst/>
                        </a:rPr>
                        <a:t>init_value</a:t>
                      </a:r>
                      <a:r>
                        <a:rPr lang="en-US" sz="1400" kern="0" spc="-30" dirty="0">
                          <a:effectLst/>
                        </a:rPr>
                        <a:t>]) 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윈도우의 이전 </a:t>
                      </a:r>
                      <a:r>
                        <a:rPr lang="en-US" altLang="ko-KR" sz="1400" kern="0" spc="-30">
                          <a:effectLst/>
                        </a:rPr>
                        <a:t>n</a:t>
                      </a:r>
                      <a:r>
                        <a:rPr lang="ko-KR" altLang="en-US" sz="1400" kern="0" spc="-30">
                          <a:effectLst/>
                        </a:rPr>
                        <a:t>번째 행의 값을 가져올 수 있습니다</a:t>
                      </a:r>
                      <a:r>
                        <a:rPr lang="en-US" altLang="ko-KR" sz="1400" kern="0" spc="-30">
                          <a:effectLst/>
                        </a:rPr>
                        <a:t>.</a:t>
                      </a:r>
                      <a:endParaRPr lang="ko-KR" altLang="en-US" sz="1400" kern="0" spc="-3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>
                          <a:effectLst/>
                        </a:rPr>
                        <a:t>LAG(salary, 2, 0) : </a:t>
                      </a:r>
                      <a:r>
                        <a:rPr lang="ko-KR" altLang="en-US" sz="1400" kern="0" spc="-30">
                          <a:effectLst/>
                        </a:rPr>
                        <a:t>현재 행 이전 </a:t>
                      </a:r>
                      <a:r>
                        <a:rPr lang="en-US" altLang="ko-KR" sz="1400" kern="0" spc="-30">
                          <a:effectLst/>
                        </a:rPr>
                        <a:t>2</a:t>
                      </a:r>
                      <a:r>
                        <a:rPr lang="ko-KR" altLang="en-US" sz="1400" kern="0" spc="-30">
                          <a:effectLst/>
                        </a:rPr>
                        <a:t>번째 행의 값을 가져오고 값이 없으면 </a:t>
                      </a:r>
                      <a:r>
                        <a:rPr lang="en-US" altLang="ko-KR" sz="1400" kern="0" spc="-30">
                          <a:effectLst/>
                        </a:rPr>
                        <a:t>0</a:t>
                      </a:r>
                      <a:r>
                        <a:rPr lang="ko-KR" altLang="en-US" sz="1400" kern="0" spc="-30">
                          <a:effectLst/>
                        </a:rPr>
                        <a:t>을 출력합니다</a:t>
                      </a:r>
                      <a:r>
                        <a:rPr lang="en-US" altLang="ko-KR" sz="1400" kern="0" spc="-30">
                          <a:effectLst/>
                        </a:rPr>
                        <a:t>.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4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LEAD(column, n, [</a:t>
                      </a:r>
                      <a:r>
                        <a:rPr lang="en-US" sz="1400" kern="0" spc="-30" dirty="0" err="1">
                          <a:effectLst/>
                        </a:rPr>
                        <a:t>init_value</a:t>
                      </a:r>
                      <a:r>
                        <a:rPr lang="en-US" sz="1400" kern="0" spc="-30" dirty="0">
                          <a:effectLst/>
                        </a:rPr>
                        <a:t>])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윈도우의 이후 </a:t>
                      </a:r>
                      <a:r>
                        <a:rPr lang="en-US" altLang="ko-KR" sz="1400" kern="0" spc="-30" dirty="0">
                          <a:effectLst/>
                        </a:rPr>
                        <a:t>n</a:t>
                      </a:r>
                      <a:r>
                        <a:rPr lang="ko-KR" altLang="en-US" sz="1400" kern="0" spc="-30" dirty="0">
                          <a:effectLst/>
                        </a:rPr>
                        <a:t>번째 행의 값을 가져올 수 있습니다</a:t>
                      </a:r>
                      <a:r>
                        <a:rPr lang="en-US" altLang="ko-KR" sz="1400" kern="0" spc="-30" dirty="0">
                          <a:effectLst/>
                        </a:rPr>
                        <a:t>.</a:t>
                      </a:r>
                      <a:endParaRPr lang="ko-KR" altLang="en-US" sz="14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>
                          <a:effectLst/>
                        </a:rPr>
                        <a:t>LEAD(</a:t>
                      </a:r>
                      <a:r>
                        <a:rPr lang="en-US" altLang="ko-KR" sz="1400" kern="0" spc="-30" dirty="0" err="1">
                          <a:effectLst/>
                        </a:rPr>
                        <a:t>hire_date</a:t>
                      </a:r>
                      <a:r>
                        <a:rPr lang="en-US" altLang="ko-KR" sz="1400" kern="0" spc="-30" dirty="0">
                          <a:effectLst/>
                        </a:rPr>
                        <a:t>, 1) : </a:t>
                      </a:r>
                      <a:r>
                        <a:rPr lang="ko-KR" altLang="en-US" sz="1400" kern="0" spc="-30" dirty="0">
                          <a:effectLst/>
                        </a:rPr>
                        <a:t>다음 입사일 값을 가져옵니다</a:t>
                      </a:r>
                      <a:r>
                        <a:rPr lang="en-US" altLang="ko-KR" sz="1400" kern="0" spc="-30" dirty="0">
                          <a:effectLst/>
                        </a:rPr>
                        <a:t>.</a:t>
                      </a:r>
                      <a:endParaRPr lang="ko-KR" altLang="en-US" sz="14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>
                          <a:effectLst/>
                        </a:rPr>
                        <a:t>LEAD(</a:t>
                      </a:r>
                      <a:r>
                        <a:rPr lang="en-US" altLang="ko-KR" sz="1400" kern="0" spc="-30" dirty="0" err="1">
                          <a:effectLst/>
                        </a:rPr>
                        <a:t>hire_date</a:t>
                      </a:r>
                      <a:r>
                        <a:rPr lang="en-US" altLang="ko-KR" sz="1400" kern="0" spc="-30" dirty="0">
                          <a:effectLst/>
                        </a:rPr>
                        <a:t>, 1, 0) : </a:t>
                      </a:r>
                      <a:r>
                        <a:rPr lang="ko-KR" altLang="en-US" sz="1400" kern="0" spc="-30" dirty="0">
                          <a:effectLst/>
                        </a:rPr>
                        <a:t>다음 입사일 값을 가져옵니다</a:t>
                      </a:r>
                      <a:r>
                        <a:rPr lang="en-US" altLang="ko-KR" sz="1400" kern="0" spc="-30" dirty="0">
                          <a:effectLst/>
                        </a:rPr>
                        <a:t>. </a:t>
                      </a:r>
                      <a:r>
                        <a:rPr lang="ko-KR" altLang="en-US" sz="1400" kern="0" spc="-30" dirty="0">
                          <a:effectLst/>
                        </a:rPr>
                        <a:t>없으면 </a:t>
                      </a:r>
                      <a:r>
                        <a:rPr lang="en-US" altLang="ko-KR" sz="1400" kern="0" spc="-30" dirty="0">
                          <a:effectLst/>
                        </a:rPr>
                        <a:t>0</a:t>
                      </a:r>
                      <a:r>
                        <a:rPr lang="ko-KR" altLang="en-US" sz="1400" kern="0" spc="-30" dirty="0">
                          <a:effectLst/>
                        </a:rPr>
                        <a:t>을 출력합니다</a:t>
                      </a:r>
                      <a:r>
                        <a:rPr lang="en-US" altLang="ko-KR" sz="1400" kern="0" spc="-30" dirty="0">
                          <a:effectLst/>
                        </a:rPr>
                        <a:t>.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185390" y="2980452"/>
            <a:ext cx="2199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한컴바탕" pitchFamily="18" charset="2"/>
                <a:cs typeface="한컴바탕" pitchFamily="18" charset="2"/>
              </a:rPr>
              <a:t> </a:t>
            </a: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4"/>
          <a:stretch/>
        </p:blipFill>
        <p:spPr bwMode="auto">
          <a:xfrm>
            <a:off x="2144688" y="2923561"/>
            <a:ext cx="6093097" cy="350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1718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SQL Developer </a:t>
            </a:r>
            <a:r>
              <a:rPr lang="ko-KR" altLang="en-US"/>
              <a:t>연결 설정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42416288" descr="EMB000023a45b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45" y="1219597"/>
            <a:ext cx="2402550" cy="2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2365" y="2258227"/>
            <a:ext cx="283729" cy="283729"/>
            <a:chOff x="252511" y="1116282"/>
            <a:chExt cx="283729" cy="283729"/>
          </a:xfrm>
        </p:grpSpPr>
        <p:sp>
          <p:nvSpPr>
            <p:cNvPr id="10" name="타원 9"/>
            <p:cNvSpPr/>
            <p:nvPr/>
          </p:nvSpPr>
          <p:spPr>
            <a:xfrm>
              <a:off x="252511" y="1116282"/>
              <a:ext cx="283729" cy="28372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01384" y="1161914"/>
              <a:ext cx="187120" cy="1871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341" y="1611107"/>
            <a:ext cx="7296150" cy="4695825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4309820" y="1799834"/>
            <a:ext cx="283729" cy="283729"/>
            <a:chOff x="252511" y="1116282"/>
            <a:chExt cx="283729" cy="283729"/>
          </a:xfrm>
        </p:grpSpPr>
        <p:sp>
          <p:nvSpPr>
            <p:cNvPr id="29" name="타원 28"/>
            <p:cNvSpPr/>
            <p:nvPr/>
          </p:nvSpPr>
          <p:spPr>
            <a:xfrm>
              <a:off x="252511" y="1116282"/>
              <a:ext cx="283729" cy="28372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01384" y="1161914"/>
              <a:ext cx="187120" cy="1871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708363" y="3083492"/>
            <a:ext cx="283729" cy="283729"/>
            <a:chOff x="252511" y="1116282"/>
            <a:chExt cx="283729" cy="283729"/>
          </a:xfrm>
        </p:grpSpPr>
        <p:sp>
          <p:nvSpPr>
            <p:cNvPr id="32" name="타원 31"/>
            <p:cNvSpPr/>
            <p:nvPr/>
          </p:nvSpPr>
          <p:spPr>
            <a:xfrm>
              <a:off x="252511" y="1116282"/>
              <a:ext cx="283729" cy="28372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1384" y="1161914"/>
              <a:ext cx="187120" cy="1871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99037" y="5656945"/>
            <a:ext cx="283729" cy="283729"/>
            <a:chOff x="252511" y="1116282"/>
            <a:chExt cx="283729" cy="283729"/>
          </a:xfrm>
        </p:grpSpPr>
        <p:sp>
          <p:nvSpPr>
            <p:cNvPr id="35" name="타원 34"/>
            <p:cNvSpPr/>
            <p:nvPr/>
          </p:nvSpPr>
          <p:spPr>
            <a:xfrm>
              <a:off x="252511" y="1116282"/>
              <a:ext cx="283729" cy="28372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01384" y="1161914"/>
              <a:ext cx="187120" cy="1871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467568" y="5654272"/>
            <a:ext cx="283729" cy="283729"/>
            <a:chOff x="252511" y="1116282"/>
            <a:chExt cx="283729" cy="283729"/>
          </a:xfrm>
        </p:grpSpPr>
        <p:sp>
          <p:nvSpPr>
            <p:cNvPr id="38" name="타원 37"/>
            <p:cNvSpPr/>
            <p:nvPr/>
          </p:nvSpPr>
          <p:spPr>
            <a:xfrm>
              <a:off x="252511" y="1116282"/>
              <a:ext cx="283729" cy="28372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301384" y="1161914"/>
              <a:ext cx="187120" cy="1871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설명선 2(테두리 및 강조선) 39"/>
          <p:cNvSpPr/>
          <p:nvPr/>
        </p:nvSpPr>
        <p:spPr>
          <a:xfrm>
            <a:off x="6033120" y="1116282"/>
            <a:ext cx="1655219" cy="79257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5812"/>
              <a:gd name="adj6" fmla="val -5040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접속 이름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사용자 이름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비밀번호 입력</a:t>
            </a:r>
          </a:p>
        </p:txBody>
      </p:sp>
      <p:sp>
        <p:nvSpPr>
          <p:cNvPr id="41" name="설명선 2(테두리 및 강조선) 40"/>
          <p:cNvSpPr/>
          <p:nvPr/>
        </p:nvSpPr>
        <p:spPr>
          <a:xfrm>
            <a:off x="3425924" y="5910645"/>
            <a:ext cx="2188311" cy="79257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904"/>
              <a:gd name="adj6" fmla="val -3027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E47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3E47CC"/>
                </a:solidFill>
              </a:rPr>
              <a:t>[</a:t>
            </a:r>
            <a:r>
              <a:rPr lang="ko-KR" altLang="en-US" sz="1600" dirty="0">
                <a:solidFill>
                  <a:srgbClr val="3E47CC"/>
                </a:solidFill>
              </a:rPr>
              <a:t>테스트</a:t>
            </a:r>
            <a:r>
              <a:rPr lang="en-US" altLang="ko-KR" sz="1600" dirty="0">
                <a:solidFill>
                  <a:srgbClr val="3E47CC"/>
                </a:solidFill>
              </a:rPr>
              <a:t>]</a:t>
            </a:r>
            <a:r>
              <a:rPr lang="ko-KR" altLang="en-US" sz="1600" dirty="0">
                <a:solidFill>
                  <a:srgbClr val="3E47CC"/>
                </a:solidFill>
              </a:rPr>
              <a:t>버튼 클릭 후 </a:t>
            </a:r>
            <a:r>
              <a:rPr lang="en-US" altLang="ko-KR" sz="1600" dirty="0">
                <a:solidFill>
                  <a:srgbClr val="3E47CC"/>
                </a:solidFill>
              </a:rPr>
              <a:t>[</a:t>
            </a:r>
            <a:r>
              <a:rPr lang="ko-KR" altLang="en-US" sz="1600" dirty="0">
                <a:solidFill>
                  <a:srgbClr val="3E47CC"/>
                </a:solidFill>
              </a:rPr>
              <a:t>상태</a:t>
            </a:r>
            <a:r>
              <a:rPr lang="en-US" altLang="ko-KR" sz="1600" dirty="0">
                <a:solidFill>
                  <a:srgbClr val="3E47CC"/>
                </a:solidFill>
              </a:rPr>
              <a:t>: </a:t>
            </a:r>
            <a:r>
              <a:rPr lang="ko-KR" altLang="en-US" sz="1600" dirty="0">
                <a:solidFill>
                  <a:srgbClr val="3E47CC"/>
                </a:solidFill>
              </a:rPr>
              <a:t>성공</a:t>
            </a:r>
            <a:r>
              <a:rPr lang="en-US" altLang="ko-KR" sz="1600" dirty="0">
                <a:solidFill>
                  <a:srgbClr val="3E47CC"/>
                </a:solidFill>
              </a:rPr>
              <a:t>]</a:t>
            </a:r>
            <a:r>
              <a:rPr lang="ko-KR" altLang="en-US" sz="1600" dirty="0">
                <a:solidFill>
                  <a:srgbClr val="3E47CC"/>
                </a:solidFill>
              </a:rPr>
              <a:t>으로 나와야 함</a:t>
            </a:r>
          </a:p>
        </p:txBody>
      </p:sp>
      <p:sp>
        <p:nvSpPr>
          <p:cNvPr id="42" name="설명선 2(테두리 및 강조선) 41"/>
          <p:cNvSpPr/>
          <p:nvPr/>
        </p:nvSpPr>
        <p:spPr>
          <a:xfrm>
            <a:off x="1061926" y="3432337"/>
            <a:ext cx="1655219" cy="79257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6473"/>
              <a:gd name="adj6" fmla="val -2878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ko-KR" altLang="en-US" sz="1600" dirty="0">
                <a:solidFill>
                  <a:srgbClr val="FF0000"/>
                </a:solidFill>
              </a:rPr>
              <a:t>버튼 클릭해서 신규 접속 설정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9213" y="1619347"/>
            <a:ext cx="4124325" cy="225742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511391" y="1015292"/>
            <a:ext cx="3908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SQLDeveloper</a:t>
            </a:r>
            <a:r>
              <a:rPr lang="ko-KR" altLang="en-US" sz="1400" dirty="0"/>
              <a:t>를 사용할 때 아래의 오류가 발생하면 비밀번호를 다시 설정해 줘야 함</a:t>
            </a:r>
          </a:p>
        </p:txBody>
      </p:sp>
    </p:spTree>
    <p:extLst>
      <p:ext uri="{BB962C8B-B14F-4D97-AF65-F5344CB8AC3E}">
        <p14:creationId xmlns:p14="http://schemas.microsoft.com/office/powerpoint/2010/main" val="36942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311283" y="1196975"/>
          <a:ext cx="9291850" cy="590550"/>
        </p:xfrm>
        <a:graphic>
          <a:graphicData uri="http://schemas.openxmlformats.org/drawingml/2006/table">
            <a:tbl>
              <a:tblPr/>
              <a:tblGrid>
                <a:gridCol w="68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718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0163" marR="120163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LISTAGG(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expression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‘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delimiter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’) 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WITHIN GROUP(ORDER BY 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20163" marR="120163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LISTAGG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60557" y="3426539"/>
            <a:ext cx="2199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한컴바탕" pitchFamily="18" charset="2"/>
                <a:cs typeface="한컴바탕" pitchFamily="18" charset="2"/>
              </a:rPr>
              <a:t> </a:t>
            </a: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67" y="1988840"/>
            <a:ext cx="7722858" cy="380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6374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528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559" y="1276535"/>
            <a:ext cx="7722857" cy="480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윈도우 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9893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윈도우 절 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91EACB98-8A6D-3B84-4B8D-95C135F9720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51149" y="1268760"/>
          <a:ext cx="9204361" cy="4824538"/>
        </p:xfrm>
        <a:graphic>
          <a:graphicData uri="http://schemas.openxmlformats.org/drawingml/2006/table">
            <a:tbl>
              <a:tblPr/>
              <a:tblGrid>
                <a:gridCol w="1993361">
                  <a:extLst>
                    <a:ext uri="{9D8B030D-6E8A-4147-A177-3AD203B41FA5}">
                      <a16:colId xmlns:a16="http://schemas.microsoft.com/office/drawing/2014/main" val="221418831"/>
                    </a:ext>
                  </a:extLst>
                </a:gridCol>
                <a:gridCol w="7211000">
                  <a:extLst>
                    <a:ext uri="{9D8B030D-6E8A-4147-A177-3AD203B41FA5}">
                      <a16:colId xmlns:a16="http://schemas.microsoft.com/office/drawing/2014/main" val="1791733115"/>
                    </a:ext>
                  </a:extLst>
                </a:gridCol>
              </a:tblGrid>
              <a:tr h="4389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 분</a:t>
                      </a:r>
                      <a:endParaRPr lang="ko-KR" altLang="en-US" sz="1800" b="1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함수명</a:t>
                      </a:r>
                      <a:endParaRPr lang="ko-KR" altLang="en-US" sz="1800" b="1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149086"/>
                  </a:ext>
                </a:extLst>
              </a:tr>
              <a:tr h="875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RANK)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RANK, DENSE_RANK, ROW_NUMBER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73718"/>
                  </a:ext>
                </a:extLst>
              </a:tr>
              <a:tr h="875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집계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AGGREGATE)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SUM, MAX, MIN, AVG, COUNT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279443"/>
                  </a:ext>
                </a:extLst>
              </a:tr>
              <a:tr h="875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순서</a:t>
                      </a:r>
                      <a:endParaRPr lang="en-US" altLang="ko-KR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8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ORDER)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LAG, LEAD, FIRST_VALUE, LAST_VALUE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90628"/>
                  </a:ext>
                </a:extLst>
              </a:tr>
              <a:tr h="875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그룹 내 비율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RATIO)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CUME_DIST, PERCENT_RANK, RATIO_TO_REPORT, NTILE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60628"/>
                  </a:ext>
                </a:extLst>
              </a:tr>
              <a:tr h="8816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통계분석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ANALYTICS)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CORR, COVAR_POP, COVAR_SAMP, STDDEV, STDDEV_POP, STDDEV_SAMP, VARIANCE, VAR_POP, VAR_SAMP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33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37623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윈도우에서 가장 첫 번째 값과 마지막 값을 구합니다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3200" dirty="0"/>
              <a:t>Window</a:t>
            </a:r>
            <a:r>
              <a:rPr lang="ko-KR" altLang="en-US" sz="3200" dirty="0"/>
              <a:t> 함수 </a:t>
            </a:r>
            <a:r>
              <a:rPr lang="en-US" altLang="ko-KR" sz="3200" dirty="0"/>
              <a:t>- FIRST_VALUE </a:t>
            </a:r>
            <a:r>
              <a:rPr lang="ko-KR" altLang="en-US" sz="3200" dirty="0"/>
              <a:t>와 </a:t>
            </a:r>
            <a:r>
              <a:rPr lang="en-US" altLang="ko-KR" sz="3200" dirty="0"/>
              <a:t>LAST_VALUE</a:t>
            </a:r>
            <a:endParaRPr lang="ko-KR" altLang="en-US" sz="3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136225" y="1513563"/>
            <a:ext cx="7633553" cy="2197643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SELECT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employee_id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,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FIRST_VALUE(salary) 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OVER (ORDER BY salary 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ROWS BETWEEN 1 PRECEDING AND 1 FOLLOWING)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lower_sal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,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salary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my_sal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,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LAST_VALUE(salary) 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OVER (ORDER BY salary 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ROWS BETWEEN 1 PRECEDING AND 1 FOLLOWING)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higher_sal</a:t>
            </a:r>
            <a:endParaRPr lang="en-US" altLang="ko-KR" sz="1400" dirty="0">
              <a:latin typeface="돋움체" pitchFamily="49" charset="-127"/>
              <a:ea typeface="돋움체" pitchFamily="49" charset="-127"/>
              <a:cs typeface="Consolas" pitchFamily="49" charset="0"/>
            </a:endParaRP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FROM   employees;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1286593" y="1873602"/>
            <a:ext cx="1838390" cy="216024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000" b="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1286593" y="2737699"/>
            <a:ext cx="1767757" cy="191683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000" b="0" dirty="0"/>
          </a:p>
        </p:txBody>
      </p:sp>
      <p:sp>
        <p:nvSpPr>
          <p:cNvPr id="24" name="직사각형 23"/>
          <p:cNvSpPr/>
          <p:nvPr/>
        </p:nvSpPr>
        <p:spPr>
          <a:xfrm>
            <a:off x="4953001" y="937499"/>
            <a:ext cx="462404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/>
              <a:t>예제에서는 </a:t>
            </a:r>
            <a:r>
              <a:rPr lang="en-US" altLang="ko-KR" sz="1200" dirty="0"/>
              <a:t>FIRST_VALUE</a:t>
            </a:r>
            <a:r>
              <a:rPr lang="ko-KR" altLang="en-US" sz="1200" dirty="0"/>
              <a:t>를 사용하면 현재의 값보다 적은 값 또는 직전 값을 구할 수 있고</a:t>
            </a:r>
            <a:r>
              <a:rPr lang="en-US" altLang="ko-KR" sz="1200" dirty="0"/>
              <a:t>, LAST_VALUE</a:t>
            </a:r>
            <a:r>
              <a:rPr lang="ko-KR" altLang="en-US" sz="1200" dirty="0"/>
              <a:t>를 사용하면 현재의 값보다 큰 값 또는 다음 값을 구할 수 있습니다</a:t>
            </a:r>
            <a:r>
              <a:rPr lang="en-US" altLang="ko-KR" sz="1200" dirty="0"/>
              <a:t>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/>
              <a:t>테이블에 사원의 월별 급여액이 저장되어 있다면 월별 급여액을 출력할 때에 직전 달 지급 금액 및 다음 달의 예상 급여액도 같이 출력할 수 있습니다</a:t>
            </a:r>
            <a:r>
              <a:rPr lang="en-US" altLang="ko-KR" sz="1200" dirty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 b="24268"/>
          <a:stretch/>
        </p:blipFill>
        <p:spPr bwMode="auto">
          <a:xfrm>
            <a:off x="1286592" y="3850458"/>
            <a:ext cx="4590946" cy="238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 bwMode="auto">
          <a:xfrm>
            <a:off x="5031862" y="4137970"/>
            <a:ext cx="779233" cy="1984105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000" b="0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2908960" y="4137970"/>
            <a:ext cx="873910" cy="1984105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000" b="0" dirty="0"/>
          </a:p>
        </p:txBody>
      </p:sp>
      <p:sp>
        <p:nvSpPr>
          <p:cNvPr id="26" name="직사각형 25"/>
          <p:cNvSpPr/>
          <p:nvPr/>
        </p:nvSpPr>
        <p:spPr bwMode="auto">
          <a:xfrm>
            <a:off x="1136224" y="5324584"/>
            <a:ext cx="4959491" cy="65347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algn="ctr" defTabSz="1117854"/>
            <a:endParaRPr lang="ko-KR" altLang="en-US" sz="1000" b="0" dirty="0"/>
          </a:p>
        </p:txBody>
      </p:sp>
      <p:sp>
        <p:nvSpPr>
          <p:cNvPr id="27" name="직사각형 26"/>
          <p:cNvSpPr/>
          <p:nvPr/>
        </p:nvSpPr>
        <p:spPr bwMode="auto">
          <a:xfrm>
            <a:off x="1136224" y="5519340"/>
            <a:ext cx="4959491" cy="242695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algn="ctr" defTabSz="1117854"/>
            <a:endParaRPr lang="ko-KR" altLang="en-US" sz="1000" b="0" dirty="0"/>
          </a:p>
        </p:txBody>
      </p:sp>
      <p:sp>
        <p:nvSpPr>
          <p:cNvPr id="28" name="직사각형 27"/>
          <p:cNvSpPr/>
          <p:nvPr/>
        </p:nvSpPr>
        <p:spPr bwMode="auto">
          <a:xfrm>
            <a:off x="6368931" y="4188481"/>
            <a:ext cx="394839" cy="13667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algn="ctr" defTabSz="1117854"/>
            <a:endParaRPr lang="ko-KR" altLang="en-US" sz="1000" b="0" dirty="0"/>
          </a:p>
        </p:txBody>
      </p:sp>
      <p:sp>
        <p:nvSpPr>
          <p:cNvPr id="29" name="TextBox 28"/>
          <p:cNvSpPr txBox="1"/>
          <p:nvPr/>
        </p:nvSpPr>
        <p:spPr>
          <a:xfrm>
            <a:off x="6739665" y="4137969"/>
            <a:ext cx="1288545" cy="266766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000" dirty="0"/>
              <a:t>107</a:t>
            </a:r>
            <a:r>
              <a:rPr lang="ko-KR" altLang="en-US" sz="1000" dirty="0"/>
              <a:t>번의 윈도우 범위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6368931" y="4393493"/>
            <a:ext cx="394839" cy="13667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algn="ctr" defTabSz="1117854"/>
            <a:endParaRPr lang="ko-KR" altLang="en-US" sz="1000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6726295" y="4345982"/>
            <a:ext cx="600856" cy="266766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000" dirty="0"/>
              <a:t>현재 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89338" y="4850799"/>
            <a:ext cx="1657235" cy="436043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050" dirty="0"/>
              <a:t>170</a:t>
            </a:r>
            <a:r>
              <a:rPr lang="ko-KR" altLang="en-US" sz="1050" dirty="0"/>
              <a:t>번 사원의 급여보다 </a:t>
            </a:r>
            <a:endParaRPr lang="en-US" altLang="ko-KR" sz="1050" dirty="0"/>
          </a:p>
          <a:p>
            <a:r>
              <a:rPr lang="ko-KR" altLang="en-US" sz="1050" dirty="0"/>
              <a:t>적은 급여액과 많은 급여액</a:t>
            </a:r>
          </a:p>
        </p:txBody>
      </p:sp>
      <p:cxnSp>
        <p:nvCxnSpPr>
          <p:cNvPr id="33" name="직선 화살표 연결선 32"/>
          <p:cNvCxnSpPr>
            <a:stCxn id="32" idx="1"/>
            <a:endCxn id="27" idx="3"/>
          </p:cNvCxnSpPr>
          <p:nvPr/>
        </p:nvCxnSpPr>
        <p:spPr bwMode="auto">
          <a:xfrm flipH="1">
            <a:off x="6095715" y="5068821"/>
            <a:ext cx="693623" cy="571867"/>
          </a:xfrm>
          <a:prstGeom prst="straightConnector1">
            <a:avLst/>
          </a:prstGeom>
          <a:ln w="12700">
            <a:headEnd type="none" w="med" len="med"/>
            <a:tailEnd type="arrow"/>
          </a:ln>
          <a:effectLst>
            <a:outerShdw blurRad="50800" dist="38100" dir="2700000" algn="tl" rotWithShape="0">
              <a:schemeClr val="tx1">
                <a:alpha val="0"/>
              </a:scheme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1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16370-7FB8-6F0F-8569-D83764273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윈도우 절 사용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16EF5-09EF-B01E-C7AB-C8CF190D71B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EF1B50-784F-650F-4ED8-28ACC1885E67}"/>
              </a:ext>
            </a:extLst>
          </p:cNvPr>
          <p:cNvSpPr/>
          <p:nvPr/>
        </p:nvSpPr>
        <p:spPr bwMode="auto">
          <a:xfrm>
            <a:off x="1136223" y="1942890"/>
            <a:ext cx="7633553" cy="1341596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SELECT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department_id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,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first_name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, salary,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 SUM(salary) OVER(PARTITION BY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department_id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                  ORDER BY salary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                  ROWS  BETWEEN UNBOUNDED PRECEDING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                        AND CURRENT ROW) AS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sum_rows</a:t>
            </a:r>
            <a:endParaRPr lang="en-US" altLang="ko-KR" sz="1400" dirty="0">
              <a:latin typeface="돋움체" pitchFamily="49" charset="-127"/>
              <a:ea typeface="돋움체" pitchFamily="49" charset="-127"/>
              <a:cs typeface="Consolas" pitchFamily="49" charset="0"/>
            </a:endParaRP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FROM employees;</a:t>
            </a:r>
          </a:p>
        </p:txBody>
      </p:sp>
      <p:pic>
        <p:nvPicPr>
          <p:cNvPr id="2049" name="_x773023576">
            <a:extLst>
              <a:ext uri="{FF2B5EF4-FFF2-40B4-BE49-F238E27FC236}">
                <a16:creationId xmlns:a16="http://schemas.microsoft.com/office/drawing/2014/main" id="{12C14449-044F-71A8-3E8A-0B83746D4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6" y="3513114"/>
            <a:ext cx="5229459" cy="25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DFF38D-7D9F-01B3-65D7-55E6D720D6F5}"/>
              </a:ext>
            </a:extLst>
          </p:cNvPr>
          <p:cNvSpPr txBox="1"/>
          <p:nvPr/>
        </p:nvSpPr>
        <p:spPr>
          <a:xfrm>
            <a:off x="5529064" y="3498972"/>
            <a:ext cx="38837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코드의 실행 결과는 그림에서 왼쪽에 해당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만일 </a:t>
            </a:r>
            <a:r>
              <a:rPr lang="en-US" altLang="ko-KR" sz="1400" dirty="0"/>
              <a:t>ROWS</a:t>
            </a:r>
            <a:r>
              <a:rPr lang="ko-KR" altLang="en-US" sz="1400" dirty="0"/>
              <a:t>를 </a:t>
            </a:r>
            <a:r>
              <a:rPr lang="en-US" altLang="ko-KR" sz="1400" dirty="0"/>
              <a:t>RANGE</a:t>
            </a:r>
            <a:r>
              <a:rPr lang="ko-KR" altLang="en-US" sz="1400" dirty="0"/>
              <a:t>로 바꾸면 </a:t>
            </a:r>
            <a:r>
              <a:rPr lang="en-US" altLang="ko-KR" sz="1400" dirty="0"/>
              <a:t>ORDER BY </a:t>
            </a:r>
            <a:r>
              <a:rPr lang="ko-KR" altLang="en-US" sz="1400" dirty="0"/>
              <a:t>되는 </a:t>
            </a:r>
            <a:r>
              <a:rPr lang="en-US" altLang="ko-KR" sz="1400" dirty="0"/>
              <a:t>salary </a:t>
            </a:r>
            <a:r>
              <a:rPr lang="ko-KR" altLang="en-US" sz="1400" dirty="0"/>
              <a:t>값이 같은 행들은 하나의 논리적인 행으로 간주하여 처리되므로 그림에서 오른쪽 결과가 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88A87-535F-529F-1713-B19B60E68ECC}"/>
              </a:ext>
            </a:extLst>
          </p:cNvPr>
          <p:cNvSpPr txBox="1"/>
          <p:nvPr/>
        </p:nvSpPr>
        <p:spPr>
          <a:xfrm>
            <a:off x="333993" y="1310620"/>
            <a:ext cx="92043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급여의 누적 합을 계산하기 위해서 </a:t>
            </a:r>
            <a:r>
              <a:rPr lang="ko-KR" altLang="en-US" sz="1600" dirty="0" err="1"/>
              <a:t>부서아이디로</a:t>
            </a:r>
            <a:r>
              <a:rPr lang="ko-KR" altLang="en-US" sz="1600" dirty="0"/>
              <a:t> 분할</a:t>
            </a:r>
            <a:r>
              <a:rPr lang="en-US" altLang="ko-KR" sz="1600" dirty="0"/>
              <a:t>(PARTITION BY </a:t>
            </a:r>
            <a:r>
              <a:rPr lang="en-US" altLang="ko-KR" sz="1600" dirty="0" err="1"/>
              <a:t>department_id</a:t>
            </a:r>
            <a:r>
              <a:rPr lang="en-US" altLang="ko-KR" sz="1600" dirty="0"/>
              <a:t>) </a:t>
            </a:r>
            <a:r>
              <a:rPr lang="ko-KR" altLang="en-US" sz="1600" dirty="0"/>
              <a:t>된 데이터를 급여 오름차순으로 정렬</a:t>
            </a:r>
            <a:r>
              <a:rPr lang="en-US" altLang="ko-KR" sz="1600" dirty="0"/>
              <a:t>(ORDER BY salary)</a:t>
            </a:r>
            <a:r>
              <a:rPr lang="ko-KR" altLang="en-US" sz="1600" dirty="0"/>
              <a:t>하고 윈도우 영역을 각 분할의 첫 행부터 현재 행까지 설정</a:t>
            </a:r>
          </a:p>
        </p:txBody>
      </p:sp>
    </p:spTree>
    <p:extLst>
      <p:ext uri="{BB962C8B-B14F-4D97-AF65-F5344CB8AC3E}">
        <p14:creationId xmlns:p14="http://schemas.microsoft.com/office/powerpoint/2010/main" val="1175333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27406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/>
          </p:nvPr>
        </p:nvGraphicFramePr>
        <p:xfrm>
          <a:off x="311283" y="1196975"/>
          <a:ext cx="9292739" cy="49683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3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9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5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함 수 명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effectLst/>
                        </a:rPr>
                        <a:t>설    명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REGR_AVGX(y,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effectLst/>
                        </a:rPr>
                        <a:t>두 개의 숫자 입력을 사용하여 회귀 직선의 두 번째 인수</a:t>
                      </a:r>
                      <a:r>
                        <a:rPr lang="en-US" altLang="ko-KR" sz="1200" kern="0" spc="-30">
                          <a:effectLst/>
                        </a:rPr>
                        <a:t>(</a:t>
                      </a:r>
                      <a:r>
                        <a:rPr lang="ko-KR" altLang="en-US" sz="1200" kern="0" spc="-30">
                          <a:effectLst/>
                        </a:rPr>
                        <a:t>독립 변수</a:t>
                      </a:r>
                      <a:r>
                        <a:rPr lang="en-US" altLang="ko-KR" sz="1200" kern="0" spc="-30">
                          <a:effectLst/>
                        </a:rPr>
                        <a:t>)</a:t>
                      </a:r>
                      <a:r>
                        <a:rPr lang="ko-KR" altLang="en-US" sz="1200" kern="0" spc="-30">
                          <a:effectLst/>
                        </a:rPr>
                        <a:t>의 평균을 계산합니다</a:t>
                      </a:r>
                      <a:r>
                        <a:rPr lang="en-US" altLang="ko-KR" sz="1200" kern="0" spc="-30">
                          <a:effectLst/>
                        </a:rPr>
                        <a:t>. </a:t>
                      </a:r>
                      <a:r>
                        <a:rPr lang="ko-KR" altLang="en-US" sz="1200" kern="0" spc="-30">
                          <a:effectLst/>
                        </a:rPr>
                        <a:t>인수가 </a:t>
                      </a:r>
                      <a:r>
                        <a:rPr lang="en-US" altLang="ko-KR" sz="1200" kern="0" spc="-30">
                          <a:effectLst/>
                        </a:rPr>
                        <a:t>NULL </a:t>
                      </a:r>
                      <a:r>
                        <a:rPr lang="ko-KR" altLang="en-US" sz="1200" kern="0" spc="-30">
                          <a:effectLst/>
                        </a:rPr>
                        <a:t>인 값 쌍을 완전히 무시합니다</a:t>
                      </a:r>
                      <a:r>
                        <a:rPr lang="en-US" altLang="ko-KR" sz="1200" kern="0" spc="-30">
                          <a:effectLst/>
                        </a:rPr>
                        <a:t>.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REGR_AVGY(y,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effectLst/>
                        </a:rPr>
                        <a:t>두 개의 숫자 입력을 사용하여 회귀 직선의 첫 번째 인수</a:t>
                      </a:r>
                      <a:r>
                        <a:rPr lang="en-US" altLang="ko-KR" sz="1200" kern="0" spc="-30">
                          <a:effectLst/>
                        </a:rPr>
                        <a:t>(</a:t>
                      </a:r>
                      <a:r>
                        <a:rPr lang="ko-KR" altLang="en-US" sz="1200" kern="0" spc="-30">
                          <a:effectLst/>
                        </a:rPr>
                        <a:t>종속 변수</a:t>
                      </a:r>
                      <a:r>
                        <a:rPr lang="en-US" altLang="ko-KR" sz="1200" kern="0" spc="-30">
                          <a:effectLst/>
                        </a:rPr>
                        <a:t>)</a:t>
                      </a:r>
                      <a:r>
                        <a:rPr lang="ko-KR" altLang="en-US" sz="1200" kern="0" spc="-30">
                          <a:effectLst/>
                        </a:rPr>
                        <a:t>의 평균을 계산합니다</a:t>
                      </a:r>
                      <a:r>
                        <a:rPr lang="en-US" altLang="ko-KR" sz="1200" kern="0" spc="-30">
                          <a:effectLst/>
                        </a:rPr>
                        <a:t>. </a:t>
                      </a:r>
                      <a:r>
                        <a:rPr lang="ko-KR" altLang="en-US" sz="1200" kern="0" spc="-30">
                          <a:effectLst/>
                        </a:rPr>
                        <a:t>인수가 </a:t>
                      </a:r>
                      <a:r>
                        <a:rPr lang="en-US" altLang="ko-KR" sz="1200" kern="0" spc="-30">
                          <a:effectLst/>
                        </a:rPr>
                        <a:t>NULL </a:t>
                      </a:r>
                      <a:r>
                        <a:rPr lang="ko-KR" altLang="en-US" sz="1200" kern="0" spc="-30">
                          <a:effectLst/>
                        </a:rPr>
                        <a:t>인 값 쌍을 완전히 무시합니다</a:t>
                      </a:r>
                      <a:r>
                        <a:rPr lang="en-US" altLang="ko-KR" sz="1200" kern="0" spc="-30">
                          <a:effectLst/>
                        </a:rPr>
                        <a:t>.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REGR_COUNT(y,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effectLst/>
                        </a:rPr>
                        <a:t>두 인수의 값이 </a:t>
                      </a:r>
                      <a:r>
                        <a:rPr lang="en-US" altLang="ko-KR" sz="1200" kern="0" spc="-30">
                          <a:effectLst/>
                        </a:rPr>
                        <a:t>NOT NULL </a:t>
                      </a:r>
                      <a:r>
                        <a:rPr lang="ko-KR" altLang="en-US" sz="1200" kern="0" spc="-30">
                          <a:effectLst/>
                        </a:rPr>
                        <a:t>인 쌍 수를 계산합니다</a:t>
                      </a:r>
                      <a:r>
                        <a:rPr lang="en-US" altLang="ko-KR" sz="1200" kern="0" spc="-30">
                          <a:effectLst/>
                        </a:rPr>
                        <a:t>.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REGR_SLOPE(y,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선의 기울기를 측정하는 데 사용됩니다</a:t>
                      </a:r>
                      <a:r>
                        <a:rPr lang="en-US" altLang="ko-KR" sz="1200" kern="0" spc="-30" dirty="0">
                          <a:effectLst/>
                        </a:rPr>
                        <a:t>. </a:t>
                      </a:r>
                      <a:r>
                        <a:rPr lang="ko-KR" altLang="en-US" sz="1200" kern="0" spc="-30" dirty="0">
                          <a:effectLst/>
                        </a:rPr>
                        <a:t>계산 공식은 다음과 같습니다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COVAR_POP(y, x) / VAR_POP(x)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REGR_INTERCEPT(y,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다음과 같은 계산에 따라 회귀 직선의 </a:t>
                      </a:r>
                      <a:r>
                        <a:rPr lang="en-US" altLang="ko-KR" sz="1200" kern="0" spc="-30" dirty="0">
                          <a:effectLst/>
                        </a:rPr>
                        <a:t>y </a:t>
                      </a:r>
                      <a:r>
                        <a:rPr lang="ko-KR" altLang="en-US" sz="1200" kern="0" spc="-30" dirty="0">
                          <a:effectLst/>
                        </a:rPr>
                        <a:t>절편을 반환합니다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AVG(y) - REGR_SLOPE(y, x) * AVG(x)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5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REGR_R2(y,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두 개의 숫자 입력을 사용하고 회귀 직선이 얼마나 잘 맞는지 나타내는 숫자 출력을 반환합니다</a:t>
                      </a:r>
                      <a:r>
                        <a:rPr lang="en-US" altLang="ko-KR" sz="1200" kern="0" spc="-30" dirty="0">
                          <a:effectLst/>
                        </a:rPr>
                        <a:t>. </a:t>
                      </a:r>
                      <a:r>
                        <a:rPr lang="ko-KR" altLang="en-US" sz="1200" kern="0" spc="-30" dirty="0">
                          <a:effectLst/>
                        </a:rPr>
                        <a:t>이것을 설명하는 또 다른 방법은 회귀선의 결정 계수 또는 </a:t>
                      </a:r>
                      <a:r>
                        <a:rPr lang="en-US" altLang="ko-KR" sz="1200" kern="0" spc="-30" dirty="0">
                          <a:effectLst/>
                        </a:rPr>
                        <a:t>R </a:t>
                      </a:r>
                      <a:r>
                        <a:rPr lang="ko-KR" altLang="en-US" sz="1200" kern="0" spc="-30" dirty="0">
                          <a:effectLst/>
                        </a:rPr>
                        <a:t>제곱을 반환한다는 것입니다</a:t>
                      </a:r>
                      <a:r>
                        <a:rPr lang="en-US" altLang="ko-KR" sz="1200" kern="0" spc="-30" dirty="0">
                          <a:effectLst/>
                        </a:rPr>
                        <a:t>. </a:t>
                      </a:r>
                      <a:r>
                        <a:rPr lang="ko-KR" altLang="en-US" sz="1200" kern="0" spc="-30" dirty="0">
                          <a:effectLst/>
                        </a:rPr>
                        <a:t>반환 값은 아래 표시된 조건에 따라 결정됩니다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VAR_POP(x)</a:t>
                      </a:r>
                      <a:r>
                        <a:rPr lang="ko-KR" altLang="en-US" sz="1200" kern="0" spc="-30" dirty="0">
                          <a:effectLst/>
                        </a:rPr>
                        <a:t>가 </a:t>
                      </a:r>
                      <a:r>
                        <a:rPr lang="en-US" altLang="ko-KR" sz="1200" kern="0" spc="-30" dirty="0">
                          <a:effectLst/>
                        </a:rPr>
                        <a:t>0 </a:t>
                      </a:r>
                      <a:r>
                        <a:rPr lang="ko-KR" altLang="en-US" sz="1200" kern="0" spc="-30" dirty="0">
                          <a:effectLst/>
                        </a:rPr>
                        <a:t>이면 </a:t>
                      </a:r>
                      <a:r>
                        <a:rPr lang="en-US" altLang="ko-KR" sz="1200" kern="0" spc="-30" dirty="0">
                          <a:effectLst/>
                        </a:rPr>
                        <a:t>NULL, 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VAR_POP(y)</a:t>
                      </a:r>
                      <a:r>
                        <a:rPr lang="ko-KR" altLang="en-US" sz="1200" kern="0" spc="-30" dirty="0">
                          <a:effectLst/>
                        </a:rPr>
                        <a:t>가 </a:t>
                      </a:r>
                      <a:r>
                        <a:rPr lang="en-US" altLang="ko-KR" sz="1200" kern="0" spc="-30" dirty="0">
                          <a:effectLst/>
                        </a:rPr>
                        <a:t>0 </a:t>
                      </a:r>
                      <a:r>
                        <a:rPr lang="ko-KR" altLang="en-US" sz="1200" kern="0" spc="-30" dirty="0">
                          <a:effectLst/>
                        </a:rPr>
                        <a:t>이고 </a:t>
                      </a:r>
                      <a:r>
                        <a:rPr lang="en-US" altLang="ko-KR" sz="1200" kern="0" spc="-30" dirty="0">
                          <a:effectLst/>
                        </a:rPr>
                        <a:t>VAR_POP(x)</a:t>
                      </a:r>
                      <a:r>
                        <a:rPr lang="ko-KR" altLang="en-US" sz="1200" kern="0" spc="-30" dirty="0">
                          <a:effectLst/>
                        </a:rPr>
                        <a:t>가 </a:t>
                      </a:r>
                      <a:r>
                        <a:rPr lang="en-US" altLang="ko-KR" sz="1200" kern="0" spc="-30" dirty="0">
                          <a:effectLst/>
                        </a:rPr>
                        <a:t>0</a:t>
                      </a:r>
                      <a:r>
                        <a:rPr lang="ko-KR" altLang="en-US" sz="1200" kern="0" spc="-30" dirty="0">
                          <a:effectLst/>
                        </a:rPr>
                        <a:t>이 아니면 </a:t>
                      </a:r>
                      <a:r>
                        <a:rPr lang="en-US" altLang="ko-KR" sz="1200" kern="0" spc="-30" dirty="0">
                          <a:effectLst/>
                        </a:rPr>
                        <a:t>1, 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VAR_POP(y)</a:t>
                      </a:r>
                      <a:r>
                        <a:rPr lang="ko-KR" altLang="en-US" sz="1200" kern="0" spc="-30" dirty="0">
                          <a:effectLst/>
                        </a:rPr>
                        <a:t>가 </a:t>
                      </a:r>
                      <a:r>
                        <a:rPr lang="en-US" altLang="ko-KR" sz="1200" kern="0" spc="-30" dirty="0">
                          <a:effectLst/>
                        </a:rPr>
                        <a:t>0 </a:t>
                      </a:r>
                      <a:r>
                        <a:rPr lang="ko-KR" altLang="en-US" sz="1200" kern="0" spc="-30" dirty="0">
                          <a:effectLst/>
                        </a:rPr>
                        <a:t>보다 크고 </a:t>
                      </a:r>
                      <a:r>
                        <a:rPr lang="en-US" altLang="ko-KR" sz="1200" kern="0" spc="-30" dirty="0">
                          <a:effectLst/>
                        </a:rPr>
                        <a:t>VAR_POP(x)</a:t>
                      </a:r>
                      <a:r>
                        <a:rPr lang="ko-KR" altLang="en-US" sz="1200" kern="0" spc="-30" dirty="0">
                          <a:effectLst/>
                        </a:rPr>
                        <a:t>가 </a:t>
                      </a:r>
                      <a:r>
                        <a:rPr lang="en-US" altLang="ko-KR" sz="1200" kern="0" spc="-30" dirty="0">
                          <a:effectLst/>
                        </a:rPr>
                        <a:t>0</a:t>
                      </a:r>
                      <a:r>
                        <a:rPr lang="ko-KR" altLang="en-US" sz="1200" kern="0" spc="-30" dirty="0">
                          <a:effectLst/>
                        </a:rPr>
                        <a:t>이 아니면 </a:t>
                      </a:r>
                      <a:r>
                        <a:rPr lang="en-US" altLang="ko-KR" sz="1200" kern="0" spc="-30" dirty="0">
                          <a:effectLst/>
                        </a:rPr>
                        <a:t>POWER(CORR(y, x))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REGR_SXX(y,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아래 표시된 수식을 기반으로 숫자 출력을 반환합니다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REGR_COUNT(y, x) * VAR_POP(x)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REGR_SYY(y,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아래 표시된 수식을 기반으로 숫자 출력을 반환합니다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REGR_COUNT(y, x) * VAR_POP(y)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REGR_SXY(y,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종속 변수와 독립 변수의 곱의 합을 구하고 회귀 모델의 통계적 유효성을 평가하는 데 사용할 수 있습니다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REGR_COUNT(y, x) * COVAR_POP(y, x)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선형회귀 함수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45906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REGR_AVGX(y, x) : </a:t>
            </a:r>
            <a:r>
              <a:rPr lang="ko-KR" altLang="en-US" dirty="0"/>
              <a:t>두 개의 숫자 입력을 사용하여 회귀 직선의 두 번째 인수</a:t>
            </a:r>
            <a:r>
              <a:rPr lang="en-US" altLang="ko-KR" dirty="0"/>
              <a:t>(</a:t>
            </a:r>
            <a:r>
              <a:rPr lang="ko-KR" altLang="en-US" dirty="0"/>
              <a:t>독립 변수</a:t>
            </a:r>
            <a:r>
              <a:rPr lang="en-US" altLang="ko-KR" dirty="0"/>
              <a:t>)</a:t>
            </a:r>
            <a:r>
              <a:rPr lang="ko-KR" altLang="en-US" dirty="0"/>
              <a:t>의 평균을 계산합니다</a:t>
            </a:r>
            <a:r>
              <a:rPr lang="en-US" altLang="ko-KR" dirty="0"/>
              <a:t>. </a:t>
            </a:r>
            <a:r>
              <a:rPr lang="ko-KR" altLang="en-US" dirty="0"/>
              <a:t>인수가 </a:t>
            </a:r>
            <a:r>
              <a:rPr lang="en-US" altLang="ko-KR" dirty="0"/>
              <a:t>NULL </a:t>
            </a:r>
            <a:r>
              <a:rPr lang="ko-KR" altLang="en-US" dirty="0"/>
              <a:t>인 값 쌍을 완전히 무시합니다</a:t>
            </a:r>
            <a:r>
              <a:rPr lang="en-US" altLang="ko-KR" dirty="0"/>
              <a:t>. y</a:t>
            </a:r>
            <a:r>
              <a:rPr lang="ko-KR" altLang="en-US" dirty="0"/>
              <a:t>가 </a:t>
            </a:r>
            <a:r>
              <a:rPr lang="en-US" altLang="ko-KR" dirty="0"/>
              <a:t>Null </a:t>
            </a:r>
            <a:r>
              <a:rPr lang="ko-KR" altLang="en-US" dirty="0"/>
              <a:t>이 아니라면 </a:t>
            </a:r>
            <a:r>
              <a:rPr lang="en-US" altLang="ko-KR" dirty="0"/>
              <a:t>x</a:t>
            </a:r>
            <a:r>
              <a:rPr lang="ko-KR" altLang="en-US" dirty="0"/>
              <a:t>의 평균을 계산하므로 </a:t>
            </a:r>
            <a:r>
              <a:rPr lang="en-US" altLang="ko-KR" dirty="0"/>
              <a:t>AVG(x)</a:t>
            </a:r>
            <a:r>
              <a:rPr lang="ko-KR" altLang="en-US" dirty="0"/>
              <a:t>와 같습니다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REGR_AVGY(y, x) : </a:t>
            </a:r>
            <a:r>
              <a:rPr lang="ko-KR" altLang="en-US" dirty="0"/>
              <a:t>두 개의 숫자 입력을 사용하여 회귀 직선의 첫 번째 인수</a:t>
            </a:r>
            <a:r>
              <a:rPr lang="en-US" altLang="ko-KR" dirty="0"/>
              <a:t>(</a:t>
            </a:r>
            <a:r>
              <a:rPr lang="ko-KR" altLang="en-US" dirty="0"/>
              <a:t>종속 변수</a:t>
            </a:r>
            <a:r>
              <a:rPr lang="en-US" altLang="ko-KR" dirty="0"/>
              <a:t>)</a:t>
            </a:r>
            <a:r>
              <a:rPr lang="ko-KR" altLang="en-US" dirty="0"/>
              <a:t>의 평균을 계산합니다</a:t>
            </a:r>
            <a:r>
              <a:rPr lang="en-US" altLang="ko-KR" dirty="0"/>
              <a:t>. </a:t>
            </a:r>
            <a:r>
              <a:rPr lang="ko-KR" altLang="en-US" dirty="0"/>
              <a:t>인수가 </a:t>
            </a:r>
            <a:r>
              <a:rPr lang="en-US" altLang="ko-KR" dirty="0"/>
              <a:t>NULL </a:t>
            </a:r>
            <a:r>
              <a:rPr lang="ko-KR" altLang="en-US" dirty="0"/>
              <a:t>인 값 쌍을 완전히 무시합니다</a:t>
            </a:r>
            <a:r>
              <a:rPr lang="en-US" altLang="ko-KR" dirty="0"/>
              <a:t>. x</a:t>
            </a:r>
            <a:r>
              <a:rPr lang="ko-KR" altLang="en-US" dirty="0"/>
              <a:t>가 </a:t>
            </a:r>
            <a:r>
              <a:rPr lang="en-US" altLang="ko-KR" dirty="0"/>
              <a:t>Null </a:t>
            </a:r>
            <a:r>
              <a:rPr lang="ko-KR" altLang="en-US" dirty="0"/>
              <a:t>이 아니라면 </a:t>
            </a:r>
            <a:r>
              <a:rPr lang="en-US" altLang="ko-KR" dirty="0"/>
              <a:t>y</a:t>
            </a:r>
            <a:r>
              <a:rPr lang="ko-KR" altLang="en-US" dirty="0"/>
              <a:t>의 평균을 계산하므로 </a:t>
            </a:r>
            <a:r>
              <a:rPr lang="en-US" altLang="ko-KR" dirty="0"/>
              <a:t>AVG(y)</a:t>
            </a:r>
            <a:r>
              <a:rPr lang="ko-KR" altLang="en-US" dirty="0"/>
              <a:t>와 같습니다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REGR_AVGX(y, x), REGR_AVGY(y, x)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44396"/>
          <a:stretch/>
        </p:blipFill>
        <p:spPr>
          <a:xfrm>
            <a:off x="1434037" y="2852936"/>
            <a:ext cx="7038975" cy="24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9204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REGR_COUNT(y, x) : </a:t>
            </a:r>
            <a:r>
              <a:rPr lang="ko-KR" altLang="en-US" dirty="0"/>
              <a:t>두 인수의 값이 </a:t>
            </a:r>
            <a:r>
              <a:rPr lang="en-US" altLang="ko-KR" dirty="0"/>
              <a:t>NOT NULL </a:t>
            </a:r>
            <a:r>
              <a:rPr lang="ko-KR" altLang="en-US" dirty="0"/>
              <a:t>인 쌍 수를 계산합니다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REGR_COUNT(y, x)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10" y="1772816"/>
            <a:ext cx="7243763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93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쿼리 실행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_x242421088" descr="EMB000023a45ba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7015" y="1196975"/>
            <a:ext cx="7340570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28864" y="2780928"/>
            <a:ext cx="363272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E47CC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E47CC"/>
                </a:solidFill>
              </a:rPr>
              <a:t>SELECT * FROM EMPLOYEES;</a:t>
            </a:r>
            <a:endParaRPr lang="ko-KR" altLang="en-US" dirty="0">
              <a:solidFill>
                <a:srgbClr val="3E47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0872" y="3212976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</a:t>
            </a:r>
            <a:r>
              <a:rPr lang="en-US" altLang="ko-KR" dirty="0"/>
              <a:t>/</a:t>
            </a:r>
            <a:r>
              <a:rPr lang="ko-KR" altLang="en-US" dirty="0"/>
              <a:t>소문자 구분 한함</a:t>
            </a:r>
          </a:p>
        </p:txBody>
      </p:sp>
      <p:sp>
        <p:nvSpPr>
          <p:cNvPr id="6" name="설명선 2(테두리 및 강조선) 5"/>
          <p:cNvSpPr/>
          <p:nvPr/>
        </p:nvSpPr>
        <p:spPr>
          <a:xfrm>
            <a:off x="7505606" y="3933056"/>
            <a:ext cx="1407834" cy="504056"/>
          </a:xfrm>
          <a:prstGeom prst="accentBorderCallout2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20507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REGR_SLOPE(y, x) : </a:t>
            </a:r>
            <a:r>
              <a:rPr lang="ko-KR" altLang="en-US" dirty="0"/>
              <a:t>회귀 직선의 기울기를 측정하는 데 사용됩니다</a:t>
            </a:r>
            <a:r>
              <a:rPr lang="en-US" altLang="ko-KR" dirty="0"/>
              <a:t>. </a:t>
            </a:r>
            <a:r>
              <a:rPr lang="ko-KR" altLang="en-US" dirty="0"/>
              <a:t>계산 공식은 </a:t>
            </a:r>
            <a:r>
              <a:rPr lang="en-US" altLang="ko-KR" dirty="0"/>
              <a:t>COVAR_POP(y, x) / VAR_POP(x)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REGR_INTERCEPT(y, x) : </a:t>
            </a:r>
            <a:r>
              <a:rPr lang="ko-KR" altLang="en-US" dirty="0"/>
              <a:t>회귀 직선의 </a:t>
            </a:r>
            <a:r>
              <a:rPr lang="en-US" altLang="ko-KR" dirty="0"/>
              <a:t>y </a:t>
            </a:r>
            <a:r>
              <a:rPr lang="ko-KR" altLang="en-US" dirty="0"/>
              <a:t>절편을 반환합니다</a:t>
            </a:r>
            <a:r>
              <a:rPr lang="en-US" altLang="ko-KR" dirty="0"/>
              <a:t>. </a:t>
            </a:r>
            <a:r>
              <a:rPr lang="ko-KR" altLang="en-US" dirty="0"/>
              <a:t>계산 공식은 </a:t>
            </a:r>
            <a:r>
              <a:rPr lang="en-US" altLang="ko-KR" dirty="0"/>
              <a:t>AVG(y) - REGR_SLOPE(y, x) * AVG(x)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sz="3200" dirty="0"/>
              <a:t>REGR_SLOPE(y, x), REGR_INTERCEPT(y, x)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1"/>
          <a:stretch/>
        </p:blipFill>
        <p:spPr bwMode="auto">
          <a:xfrm>
            <a:off x="1988671" y="2348881"/>
            <a:ext cx="6375093" cy="3914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20952" y="2852936"/>
            <a:ext cx="489654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/>
              <a:t>SA_MAN </a:t>
            </a:r>
            <a:r>
              <a:rPr lang="ko-KR" altLang="en-US" sz="1400" dirty="0"/>
              <a:t>직무의 경우 입사 후 </a:t>
            </a:r>
            <a:r>
              <a:rPr lang="en-US" altLang="ko-KR" sz="1400" dirty="0"/>
              <a:t>5000</a:t>
            </a:r>
            <a:r>
              <a:rPr lang="ko-KR" altLang="en-US" sz="1400" dirty="0"/>
              <a:t>일 째 되는 날의 급여는 </a:t>
            </a:r>
            <a:r>
              <a:rPr lang="en-US" altLang="ko-KR" sz="1400" dirty="0"/>
              <a:t>$14390(5000*2.34 + 2690.25)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42557" y="6170821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생략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63009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ko-KR" altLang="en-US" dirty="0"/>
              <a:t>회귀 분석에 대한 결정 계수</a:t>
            </a:r>
            <a:r>
              <a:rPr lang="en-US" altLang="ko-KR" dirty="0"/>
              <a:t>(R-</a:t>
            </a:r>
            <a:r>
              <a:rPr lang="ko-KR" altLang="en-US" dirty="0"/>
              <a:t>제곱 또는 적합도</a:t>
            </a:r>
            <a:r>
              <a:rPr lang="en-US" altLang="ko-KR" dirty="0"/>
              <a:t>)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ko-KR" altLang="en-US" dirty="0"/>
              <a:t>두 개의 숫자 입력을 사용하고 회귀 직선이 얼마나 잘 맞는지 나타내는 숫자 출력을 반환합니다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ko-KR" altLang="en-US" dirty="0"/>
              <a:t>반환 값은 아래 표시된 조건에 따라 결정됩니다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en-US" altLang="ko-KR" dirty="0"/>
              <a:t>VAR_POP(x) = 0 </a:t>
            </a:r>
            <a:r>
              <a:rPr lang="ko-KR" altLang="en-US" dirty="0"/>
              <a:t>이면 </a:t>
            </a:r>
            <a:r>
              <a:rPr lang="en-US" altLang="ko-KR" dirty="0"/>
              <a:t>NULL</a:t>
            </a:r>
            <a:endParaRPr lang="ko-KR" altLang="en-US" dirty="0"/>
          </a:p>
          <a:p>
            <a:pPr lvl="1" fontAlgn="base" latinLnBrk="1"/>
            <a:r>
              <a:rPr lang="en-US" altLang="ko-KR" dirty="0"/>
              <a:t>VAR_POP(y) = 0 </a:t>
            </a:r>
            <a:r>
              <a:rPr lang="ko-KR" altLang="en-US" dirty="0"/>
              <a:t>이고 </a:t>
            </a:r>
            <a:r>
              <a:rPr lang="en-US" altLang="ko-KR" dirty="0"/>
              <a:t>VAR_POP(x) != 0 </a:t>
            </a:r>
            <a:r>
              <a:rPr lang="ko-KR" altLang="en-US" dirty="0"/>
              <a:t>이면 </a:t>
            </a:r>
            <a:r>
              <a:rPr lang="en-US" altLang="ko-KR" dirty="0"/>
              <a:t>1</a:t>
            </a:r>
            <a:endParaRPr lang="ko-KR" altLang="en-US" dirty="0"/>
          </a:p>
          <a:p>
            <a:pPr lvl="1" fontAlgn="base" latinLnBrk="1"/>
            <a:r>
              <a:rPr lang="en-US" altLang="ko-KR" dirty="0"/>
              <a:t>VAR_POP(y) &gt; 0 </a:t>
            </a:r>
            <a:r>
              <a:rPr lang="ko-KR" altLang="en-US" dirty="0"/>
              <a:t>이고 </a:t>
            </a:r>
            <a:r>
              <a:rPr lang="en-US" altLang="ko-KR" dirty="0"/>
              <a:t>VAR_POP(x) != 0 </a:t>
            </a:r>
            <a:r>
              <a:rPr lang="ko-KR" altLang="en-US" dirty="0"/>
              <a:t>이면 </a:t>
            </a:r>
            <a:r>
              <a:rPr lang="en-US" altLang="ko-KR" dirty="0"/>
              <a:t>POWER(CORR(y, x), 2)</a:t>
            </a:r>
            <a:endParaRPr lang="ko-KR" altLang="en-US" dirty="0"/>
          </a:p>
          <a:p>
            <a:pPr lvl="0" fontAlgn="base" latinLnBrk="1"/>
            <a:r>
              <a:rPr lang="ko-KR" altLang="en-US" dirty="0"/>
              <a:t>종속변수와 독립변수 사이에 상관관계가 높을수록 </a:t>
            </a:r>
            <a:r>
              <a:rPr lang="en-US" altLang="ko-KR" dirty="0"/>
              <a:t>1</a:t>
            </a:r>
            <a:r>
              <a:rPr lang="ko-KR" altLang="en-US" dirty="0"/>
              <a:t>에 가까워집니다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REGR_R2(y, x)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5" b="26136"/>
          <a:stretch/>
        </p:blipFill>
        <p:spPr bwMode="auto">
          <a:xfrm>
            <a:off x="1712640" y="3140968"/>
            <a:ext cx="648815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4746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70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507" y="3096885"/>
            <a:ext cx="6076950" cy="657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7" y="2311764"/>
            <a:ext cx="3276600" cy="216217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1"/>
            <a:r>
              <a:rPr lang="ko-KR" altLang="en-US" sz="3200" dirty="0"/>
              <a:t>스프레드시트 형식 </a:t>
            </a:r>
            <a:r>
              <a:rPr lang="en-US" altLang="ko-KR" sz="3200" dirty="0"/>
              <a:t>vs. </a:t>
            </a:r>
            <a:r>
              <a:rPr lang="ko-KR" altLang="en-US" sz="3200" dirty="0"/>
              <a:t>관계형 데이터베이스 형식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4528" y="141277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사원들의 </a:t>
            </a:r>
            <a:r>
              <a:rPr lang="ko-KR" altLang="en-US" dirty="0" err="1"/>
              <a:t>주별</a:t>
            </a:r>
            <a:r>
              <a:rPr lang="en-US" altLang="ko-KR" dirty="0"/>
              <a:t>, </a:t>
            </a:r>
            <a:r>
              <a:rPr lang="ko-KR" altLang="en-US" dirty="0"/>
              <a:t>일별 판매 실적을 데이터베이스에 저장하려 할 때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448944" y="3876630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데이터를 스프레드시트 스타일로 표시한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알아보긴 편하지만 분석하기 어렵다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0472" y="4662432"/>
            <a:ext cx="3377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필요한 정보는 다 들어 있지만 읽기 어렵다</a:t>
            </a:r>
          </a:p>
        </p:txBody>
      </p:sp>
    </p:spTree>
    <p:extLst>
      <p:ext uri="{BB962C8B-B14F-4D97-AF65-F5344CB8AC3E}">
        <p14:creationId xmlns:p14="http://schemas.microsoft.com/office/powerpoint/2010/main" val="25936069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CREATE TABLE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employee_id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NUMBER(6),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week_id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  NUMBER(2),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week_day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 VARCHAR2(10),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sales              NUMBER(8,2)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values(1101, 4, 'SALES_MON', 100);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values(1101, 4, 'SALES_TUE', 150);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values(1101, 4, 'SALES_WED', 80);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values(1101, 4, 'SALES_THU', 60);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values(1101, 4, 'SALES_FRI', 120);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values(1102, 5, 'SALES_MON', 300);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values(1102, 5, 'SALES_TUE', 300);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values(1102, 5, 'SALES_WED', 230);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values(1102, 5, 'SALES_THU', 120);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values(1102, 5, 'SALES_FRI', 150);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commit;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행 단위로 저장된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44888" y="1116282"/>
            <a:ext cx="28000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필요한 정보는 다 들어 있지만 읽기 어렵다는 것이 문제입니다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크로스탭</a:t>
            </a:r>
            <a:r>
              <a:rPr lang="en-US" altLang="ko-KR" sz="1400" dirty="0"/>
              <a:t>(crosstab) </a:t>
            </a:r>
            <a:r>
              <a:rPr lang="ko-KR" altLang="en-US" sz="1400" dirty="0"/>
              <a:t>리포트를 이용하면 같은 데이터를 좀 더 알아보기 쉽게 스프레드시트 스타일로 표시할 수 있습니다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6D3B6F-0852-8464-01B2-6837AA7A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520" y="548679"/>
            <a:ext cx="34099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599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CREATE TABLE sales(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employee_id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NUMBER(6),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week_id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  NUMBER(2),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sales_mon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NUMBER(8,2),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sales_tue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NUMBER(8,2),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sales_wed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NUMBER(8,2),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sales_thu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NUMBER(8,2),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sales_fri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NUMBER(8,2)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sales VALUES(1101, 4, 100, 150, 80,  60,  120);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sales VALUES(1102, 5, 300, 300, 230, 120, 150);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COMMIT;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SELECT * FROM sales;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열 단위로 저장된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6776" y="5445224"/>
            <a:ext cx="6418263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239572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1"/>
            <a:r>
              <a:rPr lang="ko-KR" altLang="en-US" dirty="0"/>
              <a:t>오라클 </a:t>
            </a:r>
            <a:r>
              <a:rPr lang="en-US" altLang="ko-KR" dirty="0"/>
              <a:t>11g</a:t>
            </a:r>
            <a:r>
              <a:rPr lang="ko-KR" altLang="en-US" dirty="0"/>
              <a:t>에 추가된 </a:t>
            </a:r>
            <a:r>
              <a:rPr lang="en-US" altLang="ko-KR" dirty="0"/>
              <a:t>PIVOT, UNPIVOT </a:t>
            </a:r>
            <a:r>
              <a:rPr lang="ko-KR" altLang="en-US" dirty="0"/>
              <a:t>함수는 이들 테이블의 구조를 바꾸기 위해 사용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행 단위 </a:t>
            </a:r>
            <a:r>
              <a:rPr lang="en-US" altLang="ko-KR" dirty="0"/>
              <a:t>vs. </a:t>
            </a:r>
            <a:r>
              <a:rPr lang="ko-KR" altLang="en-US" dirty="0"/>
              <a:t>열 단위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04233" y="1921921"/>
            <a:ext cx="58308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사원들의 주 별</a:t>
            </a:r>
            <a:r>
              <a:rPr lang="en-US" altLang="ko-KR" sz="1400" dirty="0"/>
              <a:t>,</a:t>
            </a:r>
            <a:r>
              <a:rPr lang="ko-KR" altLang="en-US" sz="1400" dirty="0"/>
              <a:t> 일 별 판매실적을 저장한 테이블은 어느 것이 더 좋을까요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8FE779-5CE7-B466-95E5-B2911640AC6A}"/>
              </a:ext>
            </a:extLst>
          </p:cNvPr>
          <p:cNvGrpSpPr/>
          <p:nvPr/>
        </p:nvGrpSpPr>
        <p:grpSpPr>
          <a:xfrm>
            <a:off x="1867810" y="2380882"/>
            <a:ext cx="6288841" cy="3589835"/>
            <a:chOff x="1867810" y="2380882"/>
            <a:chExt cx="6288841" cy="3589835"/>
          </a:xfrm>
        </p:grpSpPr>
        <p:sp>
          <p:nvSpPr>
            <p:cNvPr id="18" name="오른쪽으로 구부러진 화살표 17"/>
            <p:cNvSpPr/>
            <p:nvPr/>
          </p:nvSpPr>
          <p:spPr>
            <a:xfrm rot="3060008">
              <a:off x="2342132" y="3645137"/>
              <a:ext cx="663592" cy="1612236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636510A-9968-143C-36D5-B0F938242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0624" y="2380882"/>
              <a:ext cx="4018089" cy="25028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191760" y="3495181"/>
              <a:ext cx="747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PIVOT</a:t>
              </a:r>
              <a:endParaRPr lang="ko-KR" altLang="en-US" dirty="0"/>
            </a:p>
          </p:txBody>
        </p:sp>
        <p:sp>
          <p:nvSpPr>
            <p:cNvPr id="20" name="왼쪽으로 구부러진 화살표 19"/>
            <p:cNvSpPr/>
            <p:nvPr/>
          </p:nvSpPr>
          <p:spPr>
            <a:xfrm rot="19868887" flipV="1">
              <a:off x="7277981" y="3751134"/>
              <a:ext cx="673111" cy="1735149"/>
            </a:xfrm>
            <a:prstGeom prst="curvedLeftArrow">
              <a:avLst/>
            </a:prstGeom>
            <a:solidFill>
              <a:schemeClr val="bg1">
                <a:lumMod val="5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23319" y="3634574"/>
              <a:ext cx="1044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UNPIVOT</a:t>
              </a:r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701" y="5313492"/>
              <a:ext cx="60769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78536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PIVOT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250" y="1974056"/>
            <a:ext cx="7439025" cy="34766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0472" y="1204097"/>
            <a:ext cx="9355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-5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PIVOT </a:t>
            </a:r>
            <a:r>
              <a:rPr lang="ko-KR" altLang="en-US" kern="0" spc="-5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함수를 이용하여 임의의 관계형 테이블에 대한 </a:t>
            </a:r>
            <a:r>
              <a:rPr lang="ko-KR" altLang="en-US" kern="0" spc="-50" dirty="0" err="1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크로스탭</a:t>
            </a:r>
            <a:r>
              <a:rPr lang="ko-KR" altLang="en-US" kern="0" spc="-5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리포트를 생성할 수 있음</a:t>
            </a:r>
            <a:endParaRPr lang="ko-KR" altLang="en-US" kern="0" spc="-50" dirty="0">
              <a:solidFill>
                <a:srgbClr val="000000"/>
              </a:solidFill>
              <a:latin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35549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EE8D56A-CB9D-73DA-261C-0AB067E1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26" y="1264009"/>
            <a:ext cx="4018089" cy="25028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D17263D-7269-4F41-B43C-E3779F101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PIVOT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A6CC19-7472-4FDD-89A4-2D727C630FE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4" name="_x442943480" descr="EMB00000ae00e6c">
            <a:extLst>
              <a:ext uri="{FF2B5EF4-FFF2-40B4-BE49-F238E27FC236}">
                <a16:creationId xmlns:a16="http://schemas.microsoft.com/office/drawing/2014/main" id="{74865AEB-D972-41FD-8B91-C705C0EEC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76" y="4437114"/>
            <a:ext cx="6142038" cy="6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39006B-AD68-40EF-B074-71C38B637DE5}"/>
              </a:ext>
            </a:extLst>
          </p:cNvPr>
          <p:cNvSpPr/>
          <p:nvPr/>
        </p:nvSpPr>
        <p:spPr>
          <a:xfrm>
            <a:off x="1136577" y="4365107"/>
            <a:ext cx="1656184" cy="611470"/>
          </a:xfrm>
          <a:prstGeom prst="roundRect">
            <a:avLst>
              <a:gd name="adj" fmla="val 7306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1636912-80DB-44DD-9E26-A43519890BD6}"/>
              </a:ext>
            </a:extLst>
          </p:cNvPr>
          <p:cNvSpPr/>
          <p:nvPr/>
        </p:nvSpPr>
        <p:spPr>
          <a:xfrm>
            <a:off x="939636" y="1264009"/>
            <a:ext cx="2159824" cy="2464843"/>
          </a:xfrm>
          <a:prstGeom prst="roundRect">
            <a:avLst>
              <a:gd name="adj" fmla="val 22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3773C7-0641-44BC-9422-E634A6CC82AC}"/>
              </a:ext>
            </a:extLst>
          </p:cNvPr>
          <p:cNvSpPr/>
          <p:nvPr/>
        </p:nvSpPr>
        <p:spPr>
          <a:xfrm>
            <a:off x="2792761" y="4365106"/>
            <a:ext cx="4221253" cy="26462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DDA4EBA-9943-444A-893E-3745FCEE2CAC}"/>
              </a:ext>
            </a:extLst>
          </p:cNvPr>
          <p:cNvSpPr/>
          <p:nvPr/>
        </p:nvSpPr>
        <p:spPr>
          <a:xfrm>
            <a:off x="3058574" y="1270643"/>
            <a:ext cx="934658" cy="2469911"/>
          </a:xfrm>
          <a:prstGeom prst="roundRect">
            <a:avLst>
              <a:gd name="adj" fmla="val 12686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F14AD-4280-43C9-8F7F-54059E43C5A4}"/>
              </a:ext>
            </a:extLst>
          </p:cNvPr>
          <p:cNvSpPr txBox="1"/>
          <p:nvPr/>
        </p:nvSpPr>
        <p:spPr>
          <a:xfrm>
            <a:off x="1064379" y="3918960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열 고정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C2AB5F8-FCC1-4DA7-8BB8-83F91547DEE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733152" y="3727310"/>
            <a:ext cx="231327" cy="330150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3CFF1BF-691D-4C75-AF2F-8B544F37D98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733152" y="4057460"/>
            <a:ext cx="231327" cy="271512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504950-F9B2-4419-9D96-58FF7AB3C266}"/>
              </a:ext>
            </a:extLst>
          </p:cNvPr>
          <p:cNvSpPr txBox="1"/>
          <p:nvPr/>
        </p:nvSpPr>
        <p:spPr>
          <a:xfrm>
            <a:off x="3113970" y="4030664"/>
            <a:ext cx="1444626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값을 열 이름으로</a:t>
            </a:r>
            <a:r>
              <a: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033660C9-0D71-4889-88FB-4614299AE9A0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16200000" flipH="1">
            <a:off x="3902369" y="3364087"/>
            <a:ext cx="624552" cy="1377485"/>
          </a:xfrm>
          <a:prstGeom prst="curvedConnector3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EFD33C-4B9A-4956-9405-D8C2CDCB12EB}"/>
              </a:ext>
            </a:extLst>
          </p:cNvPr>
          <p:cNvSpPr/>
          <p:nvPr/>
        </p:nvSpPr>
        <p:spPr>
          <a:xfrm>
            <a:off x="2792760" y="4653136"/>
            <a:ext cx="4221253" cy="344768"/>
          </a:xfrm>
          <a:prstGeom prst="roundRect">
            <a:avLst>
              <a:gd name="adj" fmla="val 7306"/>
            </a:avLst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022C585-5935-41C7-983F-C556FC024CCC}"/>
              </a:ext>
            </a:extLst>
          </p:cNvPr>
          <p:cNvSpPr/>
          <p:nvPr/>
        </p:nvSpPr>
        <p:spPr>
          <a:xfrm>
            <a:off x="4002937" y="1258784"/>
            <a:ext cx="949073" cy="2508113"/>
          </a:xfrm>
          <a:prstGeom prst="roundRect">
            <a:avLst>
              <a:gd name="adj" fmla="val 12686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9BC9415A-2C15-4057-BCCC-EEBE45A5740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952010" y="2512841"/>
            <a:ext cx="1175709" cy="2195201"/>
          </a:xfrm>
          <a:prstGeom prst="curvedConnector2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1D1021-2C69-460A-B8EC-25593EAB86A5}"/>
              </a:ext>
            </a:extLst>
          </p:cNvPr>
          <p:cNvSpPr txBox="1"/>
          <p:nvPr/>
        </p:nvSpPr>
        <p:spPr>
          <a:xfrm>
            <a:off x="5032814" y="2206881"/>
            <a:ext cx="2483374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각 열의 값은 새로운 열의 값으로</a:t>
            </a:r>
            <a:r>
              <a: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BD5B43-2F7A-4D2E-8B75-410AF01CF132}"/>
              </a:ext>
            </a:extLst>
          </p:cNvPr>
          <p:cNvSpPr txBox="1"/>
          <p:nvPr/>
        </p:nvSpPr>
        <p:spPr>
          <a:xfrm>
            <a:off x="1064568" y="494116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SALES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테이블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15CCAC-4C29-4940-9C7D-9292A5A9AB00}"/>
              </a:ext>
            </a:extLst>
          </p:cNvPr>
          <p:cNvSpPr txBox="1"/>
          <p:nvPr/>
        </p:nvSpPr>
        <p:spPr>
          <a:xfrm>
            <a:off x="871976" y="102152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SALES_LOG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2414420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내용 개체 틀 30">
            <a:extLst>
              <a:ext uri="{FF2B5EF4-FFF2-40B4-BE49-F238E27FC236}">
                <a16:creationId xmlns:a16="http://schemas.microsoft.com/office/drawing/2014/main" id="{41607732-6E62-EC9B-A2C1-B143DE85B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1521619"/>
            <a:ext cx="7896225" cy="4381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2DCF59C-2DA3-30F8-4920-8F09430F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746" y="348668"/>
            <a:ext cx="2452966" cy="15279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7129" y="121285"/>
            <a:ext cx="9187592" cy="55089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PIVOT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19969" y="775472"/>
            <a:ext cx="9204752" cy="216024"/>
          </a:xfrm>
        </p:spPr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844DB3-9CF5-4131-A979-B4C930BEFE3A}"/>
              </a:ext>
            </a:extLst>
          </p:cNvPr>
          <p:cNvGrpSpPr/>
          <p:nvPr/>
        </p:nvGrpSpPr>
        <p:grpSpPr>
          <a:xfrm>
            <a:off x="4160912" y="68374"/>
            <a:ext cx="4612298" cy="2751130"/>
            <a:chOff x="871976" y="1250080"/>
            <a:chExt cx="6351790" cy="3788697"/>
          </a:xfrm>
        </p:grpSpPr>
        <p:pic>
          <p:nvPicPr>
            <p:cNvPr id="7" name="_x442943480" descr="EMB00000ae00e6c">
              <a:extLst>
                <a:ext uri="{FF2B5EF4-FFF2-40B4-BE49-F238E27FC236}">
                  <a16:creationId xmlns:a16="http://schemas.microsoft.com/office/drawing/2014/main" id="{004C6EAC-CD2D-4E10-8EE2-BD1F70115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976" y="4437114"/>
              <a:ext cx="6142038" cy="60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E7D04B3-C250-4D14-AF9F-4E3B73E073DC}"/>
                </a:ext>
              </a:extLst>
            </p:cNvPr>
            <p:cNvSpPr/>
            <p:nvPr/>
          </p:nvSpPr>
          <p:spPr>
            <a:xfrm>
              <a:off x="1136577" y="4365107"/>
              <a:ext cx="1656184" cy="611470"/>
            </a:xfrm>
            <a:prstGeom prst="roundRect">
              <a:avLst>
                <a:gd name="adj" fmla="val 7306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432328E-11AA-4A5B-8387-5219BAE47679}"/>
                </a:ext>
              </a:extLst>
            </p:cNvPr>
            <p:cNvSpPr/>
            <p:nvPr/>
          </p:nvSpPr>
          <p:spPr>
            <a:xfrm>
              <a:off x="1159882" y="1631321"/>
              <a:ext cx="1656184" cy="2095991"/>
            </a:xfrm>
            <a:prstGeom prst="roundRect">
              <a:avLst>
                <a:gd name="adj" fmla="val 223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3B0B03-FC2F-4677-8173-57FA400F2AB5}"/>
                </a:ext>
              </a:extLst>
            </p:cNvPr>
            <p:cNvSpPr/>
            <p:nvPr/>
          </p:nvSpPr>
          <p:spPr>
            <a:xfrm>
              <a:off x="2792761" y="4365106"/>
              <a:ext cx="4221253" cy="26462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CF36B46-AC60-4884-B3D5-C0A812220D27}"/>
                </a:ext>
              </a:extLst>
            </p:cNvPr>
            <p:cNvSpPr/>
            <p:nvPr/>
          </p:nvSpPr>
          <p:spPr>
            <a:xfrm>
              <a:off x="2792760" y="1595193"/>
              <a:ext cx="730049" cy="2132119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8B0998-8334-4121-99A0-8B1F9FAEEDFB}"/>
                </a:ext>
              </a:extLst>
            </p:cNvPr>
            <p:cNvSpPr txBox="1"/>
            <p:nvPr/>
          </p:nvSpPr>
          <p:spPr>
            <a:xfrm>
              <a:off x="1064379" y="3918960"/>
              <a:ext cx="868014" cy="36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 고정</a:t>
              </a:r>
            </a:p>
          </p:txBody>
        </p:sp>
        <p:cxnSp>
          <p:nvCxnSpPr>
            <p:cNvPr id="14" name="연결선: 구부러짐 13">
              <a:extLst>
                <a:ext uri="{FF2B5EF4-FFF2-40B4-BE49-F238E27FC236}">
                  <a16:creationId xmlns:a16="http://schemas.microsoft.com/office/drawing/2014/main" id="{E8E79D38-9E05-4991-A7FA-CDF090EB6944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1932393" y="3727310"/>
              <a:ext cx="32086" cy="371787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86421FAA-2966-4690-B7E2-3CCB8A380597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932393" y="4099098"/>
              <a:ext cx="32086" cy="229874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1D24F0-AF03-4C1D-A271-D16A986A2DC6}"/>
                </a:ext>
              </a:extLst>
            </p:cNvPr>
            <p:cNvSpPr txBox="1"/>
            <p:nvPr/>
          </p:nvSpPr>
          <p:spPr>
            <a:xfrm>
              <a:off x="3113970" y="4030665"/>
              <a:ext cx="1852587" cy="360274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값을 열 이름으로</a:t>
              </a:r>
              <a:r>
                <a:rPr lang="en-US" altLang="ko-KR" sz="11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…</a:t>
              </a:r>
              <a:endParaRPr lang="ko-KR" altLang="en-US" sz="11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7" name="연결선: 구부러짐 16">
              <a:extLst>
                <a:ext uri="{FF2B5EF4-FFF2-40B4-BE49-F238E27FC236}">
                  <a16:creationId xmlns:a16="http://schemas.microsoft.com/office/drawing/2014/main" id="{FF5097B7-D8D0-4688-8EC8-1C91AFE358EA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 rot="16200000" flipH="1">
              <a:off x="3711690" y="3173406"/>
              <a:ext cx="637794" cy="1745603"/>
            </a:xfrm>
            <a:prstGeom prst="curvedConnector3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E9AB508-44CA-4598-B31D-CE38B9D3E395}"/>
                </a:ext>
              </a:extLst>
            </p:cNvPr>
            <p:cNvSpPr/>
            <p:nvPr/>
          </p:nvSpPr>
          <p:spPr>
            <a:xfrm>
              <a:off x="2792760" y="4653136"/>
              <a:ext cx="4221253" cy="344768"/>
            </a:xfrm>
            <a:prstGeom prst="roundRect">
              <a:avLst>
                <a:gd name="adj" fmla="val 7306"/>
              </a:avLst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7F1DF3F-E906-4F2E-8469-1F9F5031DD0E}"/>
                </a:ext>
              </a:extLst>
            </p:cNvPr>
            <p:cNvSpPr/>
            <p:nvPr/>
          </p:nvSpPr>
          <p:spPr>
            <a:xfrm>
              <a:off x="3614230" y="1636083"/>
              <a:ext cx="706742" cy="2091227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id="{D1055AF3-DB77-494E-A259-69BBA497BD47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320972" y="2681698"/>
              <a:ext cx="1418041" cy="1986759"/>
            </a:xfrm>
            <a:prstGeom prst="curvedConnector2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C69899-99A1-485D-92CA-4A3811A0707A}"/>
                </a:ext>
              </a:extLst>
            </p:cNvPr>
            <p:cNvSpPr txBox="1"/>
            <p:nvPr/>
          </p:nvSpPr>
          <p:spPr>
            <a:xfrm>
              <a:off x="5336802" y="3093350"/>
              <a:ext cx="1886964" cy="551008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각 열의 값은 새로운 열의 값으로</a:t>
              </a:r>
              <a:r>
                <a:rPr lang="en-US" altLang="ko-KR" sz="10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…</a:t>
              </a:r>
              <a:endParaRPr lang="ko-KR" altLang="en-US" sz="1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2D9E61-3568-4AB9-A44E-72612413EB7C}"/>
                </a:ext>
              </a:extLst>
            </p:cNvPr>
            <p:cNvSpPr txBox="1"/>
            <p:nvPr/>
          </p:nvSpPr>
          <p:spPr>
            <a:xfrm>
              <a:off x="1082036" y="1250080"/>
              <a:ext cx="1808436" cy="36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SALES_LOG </a:t>
              </a:r>
              <a:r>
                <a:rPr lang="ko-KR" altLang="en-US" sz="11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테이블</a:t>
              </a:r>
            </a:p>
          </p:txBody>
        </p: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33CD3D-A08F-428B-8CD2-8927473EF1CA}"/>
              </a:ext>
            </a:extLst>
          </p:cNvPr>
          <p:cNvCxnSpPr/>
          <p:nvPr/>
        </p:nvCxnSpPr>
        <p:spPr>
          <a:xfrm flipV="1">
            <a:off x="5823380" y="2426402"/>
            <a:ext cx="22736" cy="71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C9D423-6E2C-4990-86FF-1D6DF8271552}"/>
              </a:ext>
            </a:extLst>
          </p:cNvPr>
          <p:cNvCxnSpPr/>
          <p:nvPr/>
        </p:nvCxnSpPr>
        <p:spPr>
          <a:xfrm flipV="1">
            <a:off x="2506593" y="428604"/>
            <a:ext cx="3803729" cy="241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2952736" y="428604"/>
            <a:ext cx="2786082" cy="26432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4504" y="4643446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피벗 테이블에 추가할 열을 선택</a:t>
            </a:r>
          </a:p>
        </p:txBody>
      </p:sp>
    </p:spTree>
    <p:extLst>
      <p:ext uri="{BB962C8B-B14F-4D97-AF65-F5344CB8AC3E}">
        <p14:creationId xmlns:p14="http://schemas.microsoft.com/office/powerpoint/2010/main" val="2625367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문장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367919" y="1196751"/>
          <a:ext cx="9121585" cy="5035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7703">
                  <a:extLst>
                    <a:ext uri="{9D8B030D-6E8A-4147-A177-3AD203B41FA5}">
                      <a16:colId xmlns:a16="http://schemas.microsoft.com/office/drawing/2014/main" val="2263032125"/>
                    </a:ext>
                  </a:extLst>
                </a:gridCol>
                <a:gridCol w="1266109">
                  <a:extLst>
                    <a:ext uri="{9D8B030D-6E8A-4147-A177-3AD203B41FA5}">
                      <a16:colId xmlns:a16="http://schemas.microsoft.com/office/drawing/2014/main" val="716000400"/>
                    </a:ext>
                  </a:extLst>
                </a:gridCol>
                <a:gridCol w="6967773">
                  <a:extLst>
                    <a:ext uri="{9D8B030D-6E8A-4147-A177-3AD203B41FA5}">
                      <a16:colId xmlns:a16="http://schemas.microsoft.com/office/drawing/2014/main" val="393330996"/>
                    </a:ext>
                  </a:extLst>
                </a:gridCol>
              </a:tblGrid>
              <a:tr h="32240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문장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설명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91125253"/>
                  </a:ext>
                </a:extLst>
              </a:tr>
              <a:tr h="33509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DML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SELECT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데이터베이스로부터 데이터를 검색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ko-KR" altLang="en-US" sz="1400" kern="0" spc="-50">
                          <a:effectLst/>
                        </a:rPr>
                        <a:t>조회</a:t>
                      </a:r>
                      <a:r>
                        <a:rPr lang="en-US" altLang="ko-KR" sz="1400" kern="0" spc="-50">
                          <a:effectLst/>
                        </a:rPr>
                        <a:t>)</a:t>
                      </a:r>
                      <a:r>
                        <a:rPr lang="ko-KR" altLang="en-US" sz="1400" kern="0" spc="-50">
                          <a:effectLst/>
                        </a:rPr>
                        <a:t>합니다</a:t>
                      </a:r>
                      <a:r>
                        <a:rPr lang="en-US" altLang="ko-KR" sz="1400" kern="0" spc="-50">
                          <a:effectLst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80809258"/>
                  </a:ext>
                </a:extLst>
              </a:tr>
              <a:tr h="11512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INSERT</a:t>
                      </a:r>
                      <a:endParaRPr 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UPDATE</a:t>
                      </a:r>
                      <a:endParaRPr 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DELETE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>
                          <a:effectLst/>
                        </a:rPr>
                        <a:t>DML(Data Manipulation Language)</a:t>
                      </a:r>
                      <a:r>
                        <a:rPr lang="ko-KR" altLang="en-US" sz="1400" kern="0" spc="-50">
                          <a:effectLst/>
                        </a:rPr>
                        <a:t>입니다</a:t>
                      </a:r>
                      <a:r>
                        <a:rPr lang="en-US" altLang="ko-KR" sz="1400" kern="0" spc="-50">
                          <a:effectLst/>
                        </a:rPr>
                        <a:t>.</a:t>
                      </a:r>
                      <a:endParaRPr lang="ko-KR" alt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개별적으로 데이터베이스 테이블에서 새로운 행을 입력</a:t>
                      </a:r>
                      <a:r>
                        <a:rPr lang="en-US" altLang="ko-KR" sz="1400" kern="0" spc="-50">
                          <a:effectLst/>
                        </a:rPr>
                        <a:t>(INSERT)</a:t>
                      </a:r>
                      <a:r>
                        <a:rPr lang="ko-KR" altLang="en-US" sz="1400" kern="0" spc="-50">
                          <a:effectLst/>
                        </a:rPr>
                        <a:t>하고</a:t>
                      </a:r>
                      <a:r>
                        <a:rPr lang="en-US" altLang="ko-KR" sz="1400" kern="0" spc="-50">
                          <a:effectLst/>
                        </a:rPr>
                        <a:t>, </a:t>
                      </a:r>
                      <a:r>
                        <a:rPr lang="ko-KR" altLang="en-US" sz="1400" kern="0" spc="-50">
                          <a:effectLst/>
                        </a:rPr>
                        <a:t>기존의 행을 변경</a:t>
                      </a:r>
                      <a:r>
                        <a:rPr lang="en-US" altLang="ko-KR" sz="1400" kern="0" spc="-50">
                          <a:effectLst/>
                        </a:rPr>
                        <a:t>(UPDATE)</a:t>
                      </a:r>
                      <a:r>
                        <a:rPr lang="ko-KR" altLang="en-US" sz="1400" kern="0" spc="-50">
                          <a:effectLst/>
                        </a:rPr>
                        <a:t>하고</a:t>
                      </a:r>
                      <a:r>
                        <a:rPr lang="en-US" altLang="ko-KR" sz="1400" kern="0" spc="-50">
                          <a:effectLst/>
                        </a:rPr>
                        <a:t>, </a:t>
                      </a:r>
                      <a:r>
                        <a:rPr lang="ko-KR" altLang="en-US" sz="1400" kern="0" spc="-50">
                          <a:effectLst/>
                        </a:rPr>
                        <a:t>기존의 행을 제거</a:t>
                      </a:r>
                      <a:r>
                        <a:rPr lang="en-US" altLang="ko-KR" sz="1400" kern="0" spc="-50">
                          <a:effectLst/>
                        </a:rPr>
                        <a:t>(DELETE)</a:t>
                      </a:r>
                      <a:r>
                        <a:rPr lang="ko-KR" altLang="en-US" sz="1400" kern="0" spc="-50">
                          <a:effectLst/>
                        </a:rPr>
                        <a:t>합니다</a:t>
                      </a:r>
                      <a:r>
                        <a:rPr lang="en-US" altLang="ko-KR" sz="1400" kern="0" spc="-50">
                          <a:effectLst/>
                        </a:rPr>
                        <a:t>. 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73482762"/>
                  </a:ext>
                </a:extLst>
              </a:tr>
              <a:tr h="146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DDL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>
                          <a:effectLst/>
                        </a:rPr>
                        <a:t>CREATE</a:t>
                      </a:r>
                      <a:endParaRPr lang="it-IT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>
                          <a:effectLst/>
                        </a:rPr>
                        <a:t>ALTER</a:t>
                      </a:r>
                      <a:endParaRPr lang="it-IT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>
                          <a:effectLst/>
                        </a:rPr>
                        <a:t>DROP</a:t>
                      </a:r>
                      <a:endParaRPr lang="it-IT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>
                          <a:effectLst/>
                        </a:rPr>
                        <a:t>RENAME</a:t>
                      </a:r>
                      <a:endParaRPr lang="it-IT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>
                          <a:effectLst/>
                        </a:rPr>
                        <a:t>TRUNCATE</a:t>
                      </a:r>
                      <a:endParaRPr lang="it-IT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effectLst/>
                        </a:rPr>
                        <a:t>DDL(Data Definition Language)</a:t>
                      </a:r>
                      <a:r>
                        <a:rPr lang="ko-KR" altLang="en-US" sz="1400" kern="0" spc="-50" dirty="0">
                          <a:effectLst/>
                        </a:rPr>
                        <a:t>입니다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테이블로부터 데이터 구조를 생성</a:t>
                      </a:r>
                      <a:r>
                        <a:rPr lang="en-US" altLang="ko-KR" sz="1400" kern="0" spc="-50" dirty="0">
                          <a:effectLst/>
                        </a:rPr>
                        <a:t>(CREATE), </a:t>
                      </a:r>
                      <a:r>
                        <a:rPr lang="ko-KR" altLang="en-US" sz="1400" kern="0" spc="-50" dirty="0">
                          <a:effectLst/>
                        </a:rPr>
                        <a:t>변경</a:t>
                      </a:r>
                      <a:r>
                        <a:rPr lang="en-US" altLang="ko-KR" sz="1400" kern="0" spc="-50" dirty="0">
                          <a:effectLst/>
                        </a:rPr>
                        <a:t>(ALTER), </a:t>
                      </a:r>
                      <a:r>
                        <a:rPr lang="ko-KR" altLang="en-US" sz="1400" kern="0" spc="-50" dirty="0">
                          <a:effectLst/>
                        </a:rPr>
                        <a:t>제거</a:t>
                      </a:r>
                      <a:r>
                        <a:rPr lang="en-US" altLang="ko-KR" sz="1400" kern="0" spc="-50" dirty="0">
                          <a:effectLst/>
                        </a:rPr>
                        <a:t>(DROP)</a:t>
                      </a:r>
                      <a:r>
                        <a:rPr lang="ko-KR" altLang="en-US" sz="1400" kern="0" spc="-50" dirty="0">
                          <a:effectLst/>
                        </a:rPr>
                        <a:t>합니다</a:t>
                      </a:r>
                      <a:r>
                        <a:rPr lang="en-US" altLang="ko-KR" sz="1400" kern="0" spc="-50" dirty="0">
                          <a:effectLst/>
                        </a:rPr>
                        <a:t>. </a:t>
                      </a:r>
                      <a:r>
                        <a:rPr lang="ko-KR" altLang="en-US" sz="1400" kern="0" spc="-50" dirty="0">
                          <a:effectLst/>
                        </a:rPr>
                        <a:t>또는 이름을 변경</a:t>
                      </a:r>
                      <a:r>
                        <a:rPr lang="en-US" altLang="ko-KR" sz="1400" kern="0" spc="-50" dirty="0">
                          <a:effectLst/>
                        </a:rPr>
                        <a:t>(RENAME)</a:t>
                      </a:r>
                      <a:r>
                        <a:rPr lang="ko-KR" altLang="en-US" sz="1400" kern="0" spc="-50" dirty="0">
                          <a:effectLst/>
                        </a:rPr>
                        <a:t>하거나 구조만 남기고 모든 데이터를 삭제</a:t>
                      </a:r>
                      <a:r>
                        <a:rPr lang="en-US" altLang="ko-KR" sz="1400" kern="0" spc="-50" dirty="0">
                          <a:effectLst/>
                        </a:rPr>
                        <a:t>(TRUNCATE)</a:t>
                      </a:r>
                      <a:r>
                        <a:rPr lang="ko-KR" altLang="en-US" sz="1400" kern="0" spc="-50" dirty="0">
                          <a:effectLst/>
                        </a:rPr>
                        <a:t>합니다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81972183"/>
                  </a:ext>
                </a:extLst>
              </a:tr>
              <a:tr h="893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TCL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COMMIT</a:t>
                      </a:r>
                      <a:endParaRPr 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ROLLBACK</a:t>
                      </a:r>
                      <a:endParaRPr 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SAVEPOINT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>
                          <a:effectLst/>
                        </a:rPr>
                        <a:t>TCL(Transaction Control Language)</a:t>
                      </a:r>
                      <a:r>
                        <a:rPr lang="ko-KR" altLang="en-US" sz="1400" kern="0" spc="-50">
                          <a:effectLst/>
                        </a:rPr>
                        <a:t>입니다</a:t>
                      </a:r>
                      <a:r>
                        <a:rPr lang="en-US" altLang="ko-KR" sz="1400" kern="0" spc="-50">
                          <a:effectLst/>
                        </a:rPr>
                        <a:t>.</a:t>
                      </a:r>
                      <a:endParaRPr lang="ko-KR" alt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>
                          <a:effectLst/>
                        </a:rPr>
                        <a:t>DML </a:t>
                      </a:r>
                      <a:r>
                        <a:rPr lang="ko-KR" altLang="en-US" sz="1400" kern="0" spc="-50">
                          <a:effectLst/>
                        </a:rPr>
                        <a:t>명령문으로 만든 변경을 관리합니다</a:t>
                      </a:r>
                      <a:r>
                        <a:rPr lang="en-US" altLang="ko-KR" sz="1400" kern="0" spc="-50">
                          <a:effectLst/>
                        </a:rPr>
                        <a:t>. </a:t>
                      </a:r>
                      <a:r>
                        <a:rPr lang="ko-KR" altLang="en-US" sz="1400" kern="0" spc="-50">
                          <a:effectLst/>
                        </a:rPr>
                        <a:t>데이터 변경은 논리적 트랜잭션으로 함께 그룹화 될 수 있습니다</a:t>
                      </a:r>
                      <a:r>
                        <a:rPr lang="en-US" altLang="ko-KR" sz="1400" kern="0" spc="-50">
                          <a:effectLst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63984252"/>
                  </a:ext>
                </a:extLst>
              </a:tr>
              <a:tr h="868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DCL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GRANT</a:t>
                      </a:r>
                      <a:endParaRPr 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REVOKE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effectLst/>
                        </a:rPr>
                        <a:t>DCL(Data Control Language)</a:t>
                      </a:r>
                      <a:r>
                        <a:rPr lang="ko-KR" altLang="en-US" sz="1400" kern="0" spc="-50" dirty="0">
                          <a:effectLst/>
                        </a:rPr>
                        <a:t>입니다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데이터베이스에 접근하고 객체들을 사용할 수 있도록 권한을 주거나 회수 합니다</a:t>
                      </a:r>
                      <a:r>
                        <a:rPr lang="en-US" altLang="ko-KR" sz="1400" kern="0" spc="-50" dirty="0">
                          <a:effectLst/>
                        </a:rPr>
                        <a:t>. 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6420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8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UNPIVOT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978819"/>
            <a:ext cx="74009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6553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7263D-7269-4F41-B43C-E3779F101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UNPIVOT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A6CC19-7472-4FDD-89A4-2D727C630FE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5BD0D0D-0A20-9587-D276-4D2AD39A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71" y="2971446"/>
            <a:ext cx="3390900" cy="215265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324B4D-71B7-09FA-DBA1-7785EA45D4E8}"/>
              </a:ext>
            </a:extLst>
          </p:cNvPr>
          <p:cNvGrpSpPr/>
          <p:nvPr/>
        </p:nvGrpSpPr>
        <p:grpSpPr>
          <a:xfrm>
            <a:off x="895281" y="1482833"/>
            <a:ext cx="6142038" cy="3942409"/>
            <a:chOff x="895281" y="1482833"/>
            <a:chExt cx="6142038" cy="3942409"/>
          </a:xfrm>
        </p:grpSpPr>
        <p:pic>
          <p:nvPicPr>
            <p:cNvPr id="30" name="_x442943480" descr="EMB00000ae00e6c">
              <a:extLst>
                <a:ext uri="{FF2B5EF4-FFF2-40B4-BE49-F238E27FC236}">
                  <a16:creationId xmlns:a16="http://schemas.microsoft.com/office/drawing/2014/main" id="{06092531-9F64-2996-3086-E90FD119A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281" y="1855335"/>
              <a:ext cx="6142038" cy="60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77864B9-43E9-8239-5B91-FA4450AC7FB9}"/>
                </a:ext>
              </a:extLst>
            </p:cNvPr>
            <p:cNvSpPr/>
            <p:nvPr/>
          </p:nvSpPr>
          <p:spPr>
            <a:xfrm>
              <a:off x="1159882" y="1783328"/>
              <a:ext cx="1656184" cy="611470"/>
            </a:xfrm>
            <a:prstGeom prst="roundRect">
              <a:avLst>
                <a:gd name="adj" fmla="val 7306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7FC51C1-A0FA-B784-C142-2F24AC3826AB}"/>
                </a:ext>
              </a:extLst>
            </p:cNvPr>
            <p:cNvSpPr/>
            <p:nvPr/>
          </p:nvSpPr>
          <p:spPr>
            <a:xfrm>
              <a:off x="1159882" y="2996460"/>
              <a:ext cx="1618944" cy="2095991"/>
            </a:xfrm>
            <a:prstGeom prst="roundRect">
              <a:avLst>
                <a:gd name="adj" fmla="val 223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69D3C36-B412-4ADC-358C-35629F6FEF12}"/>
                </a:ext>
              </a:extLst>
            </p:cNvPr>
            <p:cNvSpPr/>
            <p:nvPr/>
          </p:nvSpPr>
          <p:spPr>
            <a:xfrm>
              <a:off x="2816066" y="1783327"/>
              <a:ext cx="4221253" cy="26462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C25EF1B-1376-86FF-D41D-F01C8FE32368}"/>
                </a:ext>
              </a:extLst>
            </p:cNvPr>
            <p:cNvSpPr/>
            <p:nvPr/>
          </p:nvSpPr>
          <p:spPr>
            <a:xfrm>
              <a:off x="2816067" y="3177078"/>
              <a:ext cx="722780" cy="1915372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7EF03A-1A33-14F8-D804-3957117836C7}"/>
                </a:ext>
              </a:extLst>
            </p:cNvPr>
            <p:cNvSpPr txBox="1"/>
            <p:nvPr/>
          </p:nvSpPr>
          <p:spPr>
            <a:xfrm>
              <a:off x="1087874" y="2586448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 고정</a:t>
              </a:r>
            </a:p>
          </p:txBody>
        </p:sp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7FF8A58B-5094-6FD4-1635-1EAE2D02E9D3}"/>
                </a:ext>
              </a:extLst>
            </p:cNvPr>
            <p:cNvCxnSpPr>
              <a:cxnSpLocks/>
              <a:stCxn id="35" idx="3"/>
              <a:endCxn id="31" idx="2"/>
            </p:cNvCxnSpPr>
            <p:nvPr/>
          </p:nvCxnSpPr>
          <p:spPr>
            <a:xfrm flipV="1">
              <a:off x="1756647" y="2394798"/>
              <a:ext cx="231327" cy="330150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구부러짐 36">
              <a:extLst>
                <a:ext uri="{FF2B5EF4-FFF2-40B4-BE49-F238E27FC236}">
                  <a16:creationId xmlns:a16="http://schemas.microsoft.com/office/drawing/2014/main" id="{FC4C121E-43E4-DD4A-3B56-0B6A33527F08}"/>
                </a:ext>
              </a:extLst>
            </p:cNvPr>
            <p:cNvCxnSpPr>
              <a:cxnSpLocks/>
              <a:stCxn id="35" idx="3"/>
              <a:endCxn id="32" idx="0"/>
            </p:cNvCxnSpPr>
            <p:nvPr/>
          </p:nvCxnSpPr>
          <p:spPr>
            <a:xfrm>
              <a:off x="1756647" y="2724948"/>
              <a:ext cx="212707" cy="271512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730BFB-78BB-5762-7EC2-86C7745B810B}"/>
                </a:ext>
              </a:extLst>
            </p:cNvPr>
            <p:cNvSpPr txBox="1"/>
            <p:nvPr/>
          </p:nvSpPr>
          <p:spPr>
            <a:xfrm>
              <a:off x="2341346" y="2420888"/>
              <a:ext cx="2526745" cy="43088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열의 이름을 </a:t>
              </a:r>
              <a:endPara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i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VARIABLE_COLUMN </a:t>
              </a:r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열의 값으로</a:t>
              </a:r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…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9" name="연결선: 구부러짐 38">
              <a:extLst>
                <a:ext uri="{FF2B5EF4-FFF2-40B4-BE49-F238E27FC236}">
                  <a16:creationId xmlns:a16="http://schemas.microsoft.com/office/drawing/2014/main" id="{7F10E7FF-958F-7B05-B0D9-40A85E0D2ACD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 rot="5400000">
              <a:off x="3487513" y="1737897"/>
              <a:ext cx="1129125" cy="1749236"/>
            </a:xfrm>
            <a:prstGeom prst="curvedConnector3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085D60B-DE5F-7898-18E4-62A03B4E32B6}"/>
                </a:ext>
              </a:extLst>
            </p:cNvPr>
            <p:cNvSpPr/>
            <p:nvPr/>
          </p:nvSpPr>
          <p:spPr>
            <a:xfrm>
              <a:off x="2816065" y="2071357"/>
              <a:ext cx="4221253" cy="344768"/>
            </a:xfrm>
            <a:prstGeom prst="roundRect">
              <a:avLst>
                <a:gd name="adj" fmla="val 7306"/>
              </a:avLst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0EE8A57-1996-0DA5-8038-6FD8270C919E}"/>
                </a:ext>
              </a:extLst>
            </p:cNvPr>
            <p:cNvSpPr/>
            <p:nvPr/>
          </p:nvSpPr>
          <p:spPr>
            <a:xfrm>
              <a:off x="3584848" y="3177078"/>
              <a:ext cx="781423" cy="1915372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구부러짐 41">
              <a:extLst>
                <a:ext uri="{FF2B5EF4-FFF2-40B4-BE49-F238E27FC236}">
                  <a16:creationId xmlns:a16="http://schemas.microsoft.com/office/drawing/2014/main" id="{C7988719-1DE9-826E-EF86-5A5CE49294CC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rot="5400000">
              <a:off x="4070650" y="2321035"/>
              <a:ext cx="760953" cy="95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07EAEA0-26E7-C0F1-C717-D7566E4F00D2}"/>
                </a:ext>
              </a:extLst>
            </p:cNvPr>
            <p:cNvSpPr txBox="1"/>
            <p:nvPr/>
          </p:nvSpPr>
          <p:spPr>
            <a:xfrm>
              <a:off x="4239765" y="2857960"/>
              <a:ext cx="2797553" cy="261610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값은 </a:t>
              </a:r>
              <a:r>
                <a:rPr lang="en-US" altLang="ko-KR" sz="1100" i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VALUE_COLUMN</a:t>
              </a:r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열의 값으로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BEE620-475E-7BEA-276D-24D313AB2225}"/>
                </a:ext>
              </a:extLst>
            </p:cNvPr>
            <p:cNvSpPr txBox="1"/>
            <p:nvPr/>
          </p:nvSpPr>
          <p:spPr>
            <a:xfrm>
              <a:off x="1087874" y="148283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SALES </a:t>
              </a:r>
              <a:r>
                <a:rPr lang="ko-KR" altLang="en-US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테이블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BEDB9B-5231-1CEB-5849-F7BBCC632180}"/>
                </a:ext>
              </a:extLst>
            </p:cNvPr>
            <p:cNvSpPr txBox="1"/>
            <p:nvPr/>
          </p:nvSpPr>
          <p:spPr>
            <a:xfrm>
              <a:off x="1016947" y="5117465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SALES_LOG </a:t>
              </a:r>
              <a:r>
                <a:rPr lang="ko-KR" altLang="en-US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테이블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03311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UNPIVOT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6AF0DA-FD6E-D68F-A291-2A322F41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7" y="1196752"/>
            <a:ext cx="8486775" cy="2752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501C5F-F38D-861F-7F4F-B473565E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30" y="3940646"/>
            <a:ext cx="33909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3146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조인을 이용한 다중 테이블 검색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6.1. JOIN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  <a:p>
            <a:r>
              <a:rPr lang="en-US" altLang="ko-KR" dirty="0"/>
              <a:t>6.3. ANSI JOIN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96379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 JOIN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4719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JOIN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6.1. JOIN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332" y="1153485"/>
            <a:ext cx="1500568" cy="359099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</a:rPr>
              <a:t>EMPLOYEES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9800" y="1152544"/>
            <a:ext cx="1960860" cy="359099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</a:rPr>
              <a:t>DEPARTMENTS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09" y="1464411"/>
            <a:ext cx="4446494" cy="248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545341" y="1460189"/>
            <a:ext cx="3915842" cy="3183105"/>
            <a:chOff x="611560" y="1048866"/>
            <a:chExt cx="3614623" cy="318310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073"/>
            <a:stretch/>
          </p:blipFill>
          <p:spPr bwMode="auto">
            <a:xfrm>
              <a:off x="611560" y="1048866"/>
              <a:ext cx="2398820" cy="3183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85" r="26"/>
            <a:stretch/>
          </p:blipFill>
          <p:spPr bwMode="auto">
            <a:xfrm>
              <a:off x="3153982" y="1048866"/>
              <a:ext cx="1072201" cy="3183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964552" y="2420888"/>
              <a:ext cx="316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sp>
        <p:nvSpPr>
          <p:cNvPr id="14" name="직사각형 13"/>
          <p:cNvSpPr/>
          <p:nvPr/>
        </p:nvSpPr>
        <p:spPr bwMode="auto">
          <a:xfrm>
            <a:off x="5927938" y="1456489"/>
            <a:ext cx="1404156" cy="2487292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600" b="0" dirty="0"/>
          </a:p>
        </p:txBody>
      </p:sp>
      <p:sp>
        <p:nvSpPr>
          <p:cNvPr id="15" name="직사각형 14"/>
          <p:cNvSpPr/>
          <p:nvPr/>
        </p:nvSpPr>
        <p:spPr bwMode="auto">
          <a:xfrm>
            <a:off x="1559454" y="1459295"/>
            <a:ext cx="871887" cy="3175674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600" b="0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94" y="4581128"/>
            <a:ext cx="25590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화살표 연결선 16"/>
          <p:cNvCxnSpPr/>
          <p:nvPr/>
        </p:nvCxnSpPr>
        <p:spPr bwMode="auto">
          <a:xfrm>
            <a:off x="6999808" y="3909370"/>
            <a:ext cx="157075" cy="78024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5493" y="4222030"/>
            <a:ext cx="1651388" cy="359099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</a:rPr>
              <a:t>Join </a:t>
            </a:r>
            <a:r>
              <a:rPr lang="ko-KR" altLang="en-US" sz="1600" dirty="0">
                <a:solidFill>
                  <a:srgbClr val="7030A0"/>
                </a:solidFill>
              </a:rPr>
              <a:t>결과</a:t>
            </a:r>
            <a:endParaRPr lang="en-US" altLang="ko-KR" sz="1600" dirty="0">
              <a:solidFill>
                <a:srgbClr val="7030A0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 bwMode="auto">
          <a:xfrm>
            <a:off x="2431341" y="3946588"/>
            <a:ext cx="3184563" cy="74302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41784" y="4695822"/>
            <a:ext cx="47333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90500" lvl="0" indent="-342900" algn="just" fontAlgn="base" latinLnBrk="1">
              <a:spcBef>
                <a:spcPts val="0"/>
              </a:spcBef>
              <a:spcAft>
                <a:spcPts val="0"/>
              </a:spcAft>
              <a:buFont typeface="Wingdings"/>
              <a:buChar char=""/>
            </a:pPr>
            <a:r>
              <a:rPr lang="ko-KR" altLang="en-US" sz="1400" kern="0" dirty="0">
                <a:solidFill>
                  <a:srgbClr val="000000"/>
                </a:solidFill>
                <a:ea typeface="나눔바른고딕"/>
              </a:rPr>
              <a:t>하나 이상의 테이블로부터 데이터를 질의하기 위해서 조인을 사용합니다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.</a:t>
            </a:r>
            <a:endParaRPr lang="ko-KR" altLang="en-US" sz="1400" kern="0" dirty="0">
              <a:solidFill>
                <a:srgbClr val="000000"/>
              </a:solidFill>
            </a:endParaRPr>
          </a:p>
          <a:p>
            <a:pPr marL="342900" marR="190500" lvl="0" indent="-342900" algn="just" fontAlgn="base" latinLnBrk="1">
              <a:spcBef>
                <a:spcPts val="0"/>
              </a:spcBef>
              <a:spcAft>
                <a:spcPts val="0"/>
              </a:spcAft>
              <a:buFont typeface="Wingdings"/>
              <a:buChar char=""/>
            </a:pP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WHERE </a:t>
            </a:r>
            <a:r>
              <a:rPr lang="ko-KR" altLang="en-US" sz="1400" kern="0" dirty="0">
                <a:solidFill>
                  <a:srgbClr val="000000"/>
                </a:solidFill>
                <a:ea typeface="나눔바른고딕"/>
              </a:rPr>
              <a:t>절에 조인 조건을 작성합니다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.</a:t>
            </a:r>
            <a:endParaRPr lang="ko-KR" altLang="en-US" sz="1400" kern="0" dirty="0">
              <a:solidFill>
                <a:srgbClr val="000000"/>
              </a:solidFill>
            </a:endParaRPr>
          </a:p>
          <a:p>
            <a:pPr marL="342900" marR="190500" lvl="0" indent="-342900" algn="just" fontAlgn="base" latinLnBrk="1">
              <a:spcBef>
                <a:spcPts val="0"/>
              </a:spcBef>
              <a:spcAft>
                <a:spcPts val="0"/>
              </a:spcAft>
              <a:buFont typeface="Wingdings"/>
              <a:buChar char=""/>
            </a:pPr>
            <a:r>
              <a:rPr lang="ko-KR" altLang="en-US" sz="1400" kern="0" dirty="0">
                <a:solidFill>
                  <a:srgbClr val="000000"/>
                </a:solidFill>
                <a:ea typeface="나눔바른고딕"/>
              </a:rPr>
              <a:t>하나 이상의 테이블에 똑같은 열 이름이 있을 때 열 이름 앞에 테이블 이름을 붙입니다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.</a:t>
            </a:r>
            <a:endParaRPr lang="ko-KR" altLang="en-US" sz="1400" kern="0" dirty="0">
              <a:solidFill>
                <a:srgbClr val="000000"/>
              </a:solidFill>
            </a:endParaRPr>
          </a:p>
          <a:p>
            <a:pPr marL="342900" marR="190500" lvl="0" indent="-342900" algn="just" fontAlgn="base" latinLnBrk="1">
              <a:spcBef>
                <a:spcPts val="0"/>
              </a:spcBef>
              <a:spcAft>
                <a:spcPts val="0"/>
              </a:spcAft>
              <a:buFont typeface="Wingdings"/>
              <a:buChar char=""/>
            </a:pPr>
            <a:r>
              <a:rPr lang="ko-KR" altLang="en-US" sz="1400" kern="0" dirty="0" err="1">
                <a:solidFill>
                  <a:srgbClr val="000000"/>
                </a:solidFill>
                <a:ea typeface="나눔바른고딕"/>
              </a:rPr>
              <a:t>오라클</a:t>
            </a:r>
            <a:r>
              <a:rPr lang="ko-KR" altLang="en-US" sz="1400" kern="0" dirty="0">
                <a:solidFill>
                  <a:srgbClr val="000000"/>
                </a:solidFill>
                <a:ea typeface="나눔바른고딕"/>
              </a:rPr>
              <a:t> 조인 구문과 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ANSI </a:t>
            </a:r>
            <a:r>
              <a:rPr lang="ko-KR" altLang="en-US" sz="1400" kern="0" dirty="0">
                <a:solidFill>
                  <a:srgbClr val="000000"/>
                </a:solidFill>
                <a:ea typeface="나눔바른고딕"/>
              </a:rPr>
              <a:t>조인 구문이 있습니다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30638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640" y="1116013"/>
            <a:ext cx="4754244" cy="5192712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HR </a:t>
            </a:r>
            <a:r>
              <a:rPr lang="ko-KR" altLang="en-US" dirty="0"/>
              <a:t>스키마의 테이블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6.1. JOIN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7159" y="2001291"/>
            <a:ext cx="11544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Primary Key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477137" y="2479853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Unique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122546" y="3002620"/>
            <a:ext cx="11544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Foreign Key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>
            <a:cxnSpLocks/>
            <a:stCxn id="11" idx="3"/>
          </p:cNvCxnSpPr>
          <p:nvPr/>
        </p:nvCxnSpPr>
        <p:spPr>
          <a:xfrm flipV="1">
            <a:off x="1331642" y="1421786"/>
            <a:ext cx="1248998" cy="73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2" idx="3"/>
          </p:cNvCxnSpPr>
          <p:nvPr/>
        </p:nvCxnSpPr>
        <p:spPr>
          <a:xfrm flipV="1">
            <a:off x="1259724" y="1748470"/>
            <a:ext cx="1320916" cy="885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cxnSpLocks/>
            <a:stCxn id="13" idx="3"/>
          </p:cNvCxnSpPr>
          <p:nvPr/>
        </p:nvCxnSpPr>
        <p:spPr>
          <a:xfrm flipV="1">
            <a:off x="1277029" y="2554348"/>
            <a:ext cx="1286306" cy="60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23863" y="4424253"/>
            <a:ext cx="10358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NOT NULL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>
            <a:cxnSpLocks/>
            <a:stCxn id="21" idx="3"/>
          </p:cNvCxnSpPr>
          <p:nvPr/>
        </p:nvCxnSpPr>
        <p:spPr>
          <a:xfrm>
            <a:off x="1259724" y="4578142"/>
            <a:ext cx="1461028" cy="28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6612" y="3867325"/>
            <a:ext cx="1063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Cardinality</a:t>
            </a:r>
            <a:endParaRPr lang="ko-KR" altLang="en-US" sz="1400" dirty="0"/>
          </a:p>
        </p:txBody>
      </p:sp>
      <p:cxnSp>
        <p:nvCxnSpPr>
          <p:cNvPr id="26" name="직선 화살표 연결선 25"/>
          <p:cNvCxnSpPr>
            <a:stCxn id="24" idx="3"/>
          </p:cNvCxnSpPr>
          <p:nvPr/>
        </p:nvCxnSpPr>
        <p:spPr>
          <a:xfrm>
            <a:off x="1259724" y="4021214"/>
            <a:ext cx="2312741" cy="37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976406" y="3023957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Identifying</a:t>
            </a:r>
            <a:endParaRPr lang="ko-KR" altLang="en-US" sz="1600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601072" y="3372309"/>
            <a:ext cx="11163" cy="49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769741" y="3789040"/>
            <a:ext cx="1661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Non-Identifying</a:t>
            </a:r>
            <a:endParaRPr lang="ko-KR" altLang="en-US" sz="1600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6393160" y="3973706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4408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043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800" dirty="0"/>
              <a:t>오라클 조인 유형</a:t>
            </a:r>
          </a:p>
          <a:p>
            <a:pPr lvl="1" fontAlgn="base" latinLnBrk="1"/>
            <a:r>
              <a:rPr lang="en-US" altLang="ko-KR" sz="1800" dirty="0" err="1"/>
              <a:t>Equi</a:t>
            </a:r>
            <a:r>
              <a:rPr lang="en-US" altLang="ko-KR" sz="1800" dirty="0"/>
              <a:t> </a:t>
            </a:r>
            <a:r>
              <a:rPr lang="ko-KR" altLang="en-US" sz="1800" dirty="0"/>
              <a:t>조인 </a:t>
            </a:r>
            <a:r>
              <a:rPr lang="en-US" altLang="ko-KR" sz="1800" dirty="0"/>
              <a:t>: </a:t>
            </a:r>
            <a:r>
              <a:rPr lang="ko-KR" altLang="en-US" sz="1800" dirty="0"/>
              <a:t>서로 다른 테이블에 공통된 열이 존재할 때 사용</a:t>
            </a:r>
            <a:r>
              <a:rPr lang="en-US" altLang="ko-KR" sz="1800" dirty="0"/>
              <a:t>. </a:t>
            </a:r>
            <a:r>
              <a:rPr lang="ko-KR" altLang="en-US" sz="1800" dirty="0"/>
              <a:t>동등 연산자</a:t>
            </a:r>
            <a:r>
              <a:rPr lang="en-US" altLang="ko-KR" sz="1800" dirty="0"/>
              <a:t>(=)</a:t>
            </a:r>
            <a:r>
              <a:rPr lang="ko-KR" altLang="en-US" sz="1800" dirty="0"/>
              <a:t>를 이용해서 조인 조건을 설정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vl="1" fontAlgn="base" latinLnBrk="1"/>
            <a:r>
              <a:rPr lang="en-US" altLang="ko-KR" sz="1800" dirty="0"/>
              <a:t>Non-</a:t>
            </a:r>
            <a:r>
              <a:rPr lang="en-US" altLang="ko-KR" sz="1800" dirty="0" err="1"/>
              <a:t>Equi</a:t>
            </a:r>
            <a:r>
              <a:rPr lang="en-US" altLang="ko-KR" sz="1800" dirty="0"/>
              <a:t> </a:t>
            </a:r>
            <a:r>
              <a:rPr lang="ko-KR" altLang="en-US" sz="1800" dirty="0"/>
              <a:t>조인 </a:t>
            </a:r>
            <a:r>
              <a:rPr lang="en-US" altLang="ko-KR" sz="1800" dirty="0"/>
              <a:t>: </a:t>
            </a:r>
            <a:r>
              <a:rPr lang="ko-KR" altLang="en-US" sz="1800" dirty="0"/>
              <a:t>서로 다른 테이블에 공통된 열이 존재하지 않을 때 사용</a:t>
            </a:r>
            <a:r>
              <a:rPr lang="en-US" altLang="ko-KR" sz="1800" dirty="0"/>
              <a:t>. </a:t>
            </a:r>
            <a:r>
              <a:rPr lang="ko-KR" altLang="en-US" sz="1800" dirty="0"/>
              <a:t>동등 연산자가 아닌 연산자를 이용해서 조인 조건을 설정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fontAlgn="base" latinLnBrk="1"/>
            <a:r>
              <a:rPr lang="ko-KR" altLang="en-US" sz="1800" dirty="0"/>
              <a:t>추가적인 조인 방법</a:t>
            </a:r>
            <a:endParaRPr lang="en-US" altLang="ko-KR" sz="1800" dirty="0"/>
          </a:p>
          <a:p>
            <a:pPr lvl="1" fontAlgn="base" latinLnBrk="1"/>
            <a:r>
              <a:rPr lang="en-US" altLang="ko-KR" sz="1800" dirty="0"/>
              <a:t>Self </a:t>
            </a:r>
            <a:r>
              <a:rPr lang="ko-KR" altLang="en-US" sz="1800" dirty="0"/>
              <a:t>조인 </a:t>
            </a:r>
            <a:r>
              <a:rPr lang="en-US" altLang="ko-KR" sz="1800" dirty="0"/>
              <a:t>: </a:t>
            </a:r>
            <a:r>
              <a:rPr lang="ko-KR" altLang="en-US" sz="1800" dirty="0"/>
              <a:t>같은 테이블을 이용해서 조인하는 것을 의미</a:t>
            </a:r>
            <a:r>
              <a:rPr lang="en-US" altLang="ko-KR" sz="1800" dirty="0"/>
              <a:t>. </a:t>
            </a:r>
            <a:r>
              <a:rPr lang="ko-KR" altLang="en-US" sz="1800" dirty="0"/>
              <a:t>같은 테이블의 서로 다른 두 열을 이용</a:t>
            </a:r>
            <a:r>
              <a:rPr lang="en-US" altLang="ko-KR" sz="1800" dirty="0"/>
              <a:t>. </a:t>
            </a:r>
            <a:r>
              <a:rPr lang="ko-KR" altLang="en-US" sz="1800" dirty="0"/>
              <a:t>예를 들면 사원의 매니저 이름을 알고 싶을 때 사용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vl="1" fontAlgn="base" latinLnBrk="1"/>
            <a:r>
              <a:rPr lang="en-US" altLang="ko-KR" sz="1800" dirty="0"/>
              <a:t>Outer </a:t>
            </a:r>
            <a:r>
              <a:rPr lang="ko-KR" altLang="en-US" sz="1800" dirty="0"/>
              <a:t>조인 </a:t>
            </a:r>
            <a:r>
              <a:rPr lang="en-US" altLang="ko-KR" sz="1800" dirty="0"/>
              <a:t>: </a:t>
            </a:r>
            <a:r>
              <a:rPr lang="ko-KR" altLang="en-US" sz="1800" dirty="0"/>
              <a:t>어느 한쪽에 데이터가 존재하지 않을 때 사용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endParaRPr lang="ko-KR" altLang="en-US" sz="1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02" y="4149080"/>
            <a:ext cx="67532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72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CARTESIAN PRODUCT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424608" y="2243251"/>
            <a:ext cx="6897820" cy="3910708"/>
            <a:chOff x="1955136" y="2504948"/>
            <a:chExt cx="6192985" cy="3511103"/>
          </a:xfrm>
        </p:grpSpPr>
        <p:sp>
          <p:nvSpPr>
            <p:cNvPr id="5" name="TextBox 4"/>
            <p:cNvSpPr txBox="1"/>
            <p:nvPr/>
          </p:nvSpPr>
          <p:spPr>
            <a:xfrm>
              <a:off x="2407601" y="4754721"/>
              <a:ext cx="1591977" cy="432937"/>
            </a:xfrm>
            <a:prstGeom prst="rect">
              <a:avLst/>
            </a:prstGeom>
            <a:noFill/>
          </p:spPr>
          <p:txBody>
            <a:bodyPr wrap="square" lIns="111785" tIns="55893" rIns="111785" bIns="55893" rtlCol="0">
              <a:spAutoFit/>
            </a:bodyPr>
            <a:lstStyle/>
            <a:p>
              <a:r>
                <a:rPr lang="en-US" altLang="ko-KR" sz="1200" dirty="0"/>
                <a:t>Cartesian product : </a:t>
              </a:r>
              <a:br>
                <a:rPr lang="en-US" altLang="ko-KR" sz="1200" dirty="0"/>
              </a:br>
              <a:r>
                <a:rPr lang="en-US" altLang="ko-KR" sz="1200" dirty="0"/>
                <a:t>107 * 27 = 2889 rows</a:t>
              </a: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1955136" y="2787103"/>
              <a:ext cx="2855938" cy="1387253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   …   DEPARTMENT_ID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   …   -------------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baseline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100 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Steven       …              90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101 </a:t>
              </a: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Neena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…              90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102 </a:t>
              </a: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Lex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…              90 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205 Shelley      …             110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206 William      …             110</a:t>
              </a:r>
              <a:endParaRPr lang="ko-KR" altLang="en-US" sz="1100" b="0" dirty="0"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3999578" y="4417659"/>
              <a:ext cx="1988005" cy="15983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FIRST_NAME  DEPARTMENT_NAME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Ellen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Sundar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Mozhe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David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Hermann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Shelli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2889 </a:t>
              </a:r>
              <a:r>
                <a:rPr lang="ko-KR" altLang="en-US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개의 행이 선택되었습니다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.</a:t>
              </a:r>
              <a:endParaRPr lang="ko-KR" altLang="en-US" sz="1100" b="0" dirty="0"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727527" y="2835310"/>
              <a:ext cx="701930" cy="127860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5063668" y="2787103"/>
              <a:ext cx="3084453" cy="138725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DEPARTMENT_NAME  …  LOCATION_ID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---------------      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10 ACCOUNTING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20 RESEARCH         …         1800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30 SALES     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Executive 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5136" y="2504948"/>
              <a:ext cx="1957076" cy="294772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400" dirty="0"/>
                <a:t>EMPLOYEES(107 rows)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63668" y="2518026"/>
              <a:ext cx="2131219" cy="294772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400" dirty="0"/>
                <a:t>DEPARTMENTS(27 rows)</a:t>
              </a: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3799080" y="2830090"/>
              <a:ext cx="936008" cy="1283822"/>
            </a:xfrm>
            <a:prstGeom prst="rect">
              <a:avLst/>
            </a:prstGeom>
            <a:solidFill>
              <a:schemeClr val="accent1">
                <a:lumMod val="90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5095872" y="2835542"/>
              <a:ext cx="829676" cy="1278369"/>
            </a:xfrm>
            <a:prstGeom prst="rect">
              <a:avLst/>
            </a:prstGeom>
            <a:solidFill>
              <a:schemeClr val="accent1">
                <a:lumMod val="90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cxnSp>
          <p:nvCxnSpPr>
            <p:cNvPr id="16" name="직선 화살표 연결선 15"/>
            <p:cNvCxnSpPr/>
            <p:nvPr/>
          </p:nvCxnSpPr>
          <p:spPr bwMode="auto">
            <a:xfrm rot="5400000">
              <a:off x="4053779" y="4298841"/>
              <a:ext cx="269079" cy="187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 bwMode="auto">
            <a:xfrm rot="5400000">
              <a:off x="5349923" y="4301866"/>
              <a:ext cx="269079" cy="187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 bwMode="auto">
            <a:xfrm>
              <a:off x="5964468" y="2835542"/>
              <a:ext cx="1008112" cy="1278369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26695" y="1144305"/>
            <a:ext cx="80837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Cartesian product</a:t>
            </a:r>
            <a:r>
              <a:rPr lang="ko-KR" altLang="en-US" sz="1600" dirty="0"/>
              <a:t>는 다음의 경우에 발생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조인 조건이 생략된 경우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조인 조건이 잘못된 경우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첫 번째 테이블의 모든 행이 두 번째 테이블의 모든 행과 조인되는 경우</a:t>
            </a:r>
          </a:p>
        </p:txBody>
      </p:sp>
    </p:spTree>
    <p:extLst>
      <p:ext uri="{BB962C8B-B14F-4D97-AF65-F5344CB8AC3E}">
        <p14:creationId xmlns:p14="http://schemas.microsoft.com/office/powerpoint/2010/main" val="1371985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데이터베이스 소개</a:t>
            </a:r>
          </a:p>
        </p:txBody>
      </p:sp>
      <p:sp>
        <p:nvSpPr>
          <p:cNvPr id="6" name="부제목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44752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1486" y="1116282"/>
            <a:ext cx="4621576" cy="5193039"/>
          </a:xfrm>
        </p:spPr>
        <p:txBody>
          <a:bodyPr/>
          <a:lstStyle/>
          <a:p>
            <a:r>
              <a:rPr lang="en-US" altLang="ko-KR" dirty="0"/>
              <a:t>XE</a:t>
            </a:r>
            <a:r>
              <a:rPr lang="ko-KR" altLang="en-US" dirty="0"/>
              <a:t>에서는 </a:t>
            </a:r>
            <a:r>
              <a:rPr lang="en-US" altLang="ko-KR" dirty="0"/>
              <a:t>HR </a:t>
            </a:r>
            <a:r>
              <a:rPr lang="ko-KR" altLang="en-US" dirty="0"/>
              <a:t>스키마</a:t>
            </a:r>
            <a:r>
              <a:rPr lang="en-US" altLang="ko-KR" dirty="0"/>
              <a:t>(</a:t>
            </a:r>
            <a:r>
              <a:rPr lang="ko-KR" altLang="en-US" dirty="0"/>
              <a:t>계정</a:t>
            </a:r>
            <a:r>
              <a:rPr lang="en-US" altLang="ko-KR" dirty="0"/>
              <a:t>)</a:t>
            </a:r>
            <a:r>
              <a:rPr lang="ko-KR" altLang="en-US" dirty="0"/>
              <a:t>을 이용할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HR </a:t>
            </a:r>
            <a:r>
              <a:rPr lang="ko-KR" altLang="en-US" dirty="0"/>
              <a:t>스키마는 </a:t>
            </a:r>
            <a:r>
              <a:rPr lang="en-US" altLang="ko-KR" dirty="0"/>
              <a:t>COUNTRIES, DEPARTMENTS, EMPLOYEES, JOB_HISTORY, JOBS, LOCATIONS, REGIONS </a:t>
            </a:r>
            <a:r>
              <a:rPr lang="ko-KR" altLang="en-US" dirty="0"/>
              <a:t>테이블을 가지고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HR </a:t>
            </a:r>
            <a:r>
              <a:rPr lang="ko-KR" altLang="en-US" dirty="0"/>
              <a:t>스키마의 </a:t>
            </a:r>
            <a:r>
              <a:rPr lang="en-US" altLang="ko-KR" dirty="0"/>
              <a:t>EMPLOYEES </a:t>
            </a:r>
            <a:r>
              <a:rPr lang="ko-KR" altLang="en-US" dirty="0"/>
              <a:t>테이블과 </a:t>
            </a:r>
            <a:r>
              <a:rPr lang="en-US" altLang="ko-KR" dirty="0"/>
              <a:t>DEPARTMENTS, JOBS </a:t>
            </a:r>
            <a:r>
              <a:rPr lang="ko-KR" altLang="en-US" dirty="0"/>
              <a:t>테이블들이 실습에 사용됩니다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Sample Table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061" y="1168272"/>
            <a:ext cx="4722024" cy="50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1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EQUI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1268760"/>
            <a:ext cx="8754152" cy="4726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86348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67919" y="121537"/>
            <a:ext cx="9187592" cy="550897"/>
          </a:xfrm>
        </p:spPr>
        <p:txBody>
          <a:bodyPr/>
          <a:lstStyle/>
          <a:p>
            <a:r>
              <a:rPr lang="en-US" altLang="ko-KR" dirty="0"/>
              <a:t>SELF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>
          <a:xfrm>
            <a:off x="351149" y="764704"/>
            <a:ext cx="9204752" cy="216024"/>
          </a:xfrm>
        </p:spPr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7"/>
          <a:stretch/>
        </p:blipFill>
        <p:spPr bwMode="auto">
          <a:xfrm>
            <a:off x="1286592" y="3934232"/>
            <a:ext cx="7332815" cy="2271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F06FCC5-6ECB-48B1-B867-11553DBDE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69"/>
          <a:stretch/>
        </p:blipFill>
        <p:spPr bwMode="auto">
          <a:xfrm>
            <a:off x="715829" y="1732430"/>
            <a:ext cx="8474341" cy="217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795C-2C04-43E5-B437-63038BFEBE86}"/>
              </a:ext>
            </a:extLst>
          </p:cNvPr>
          <p:cNvSpPr/>
          <p:nvPr/>
        </p:nvSpPr>
        <p:spPr>
          <a:xfrm>
            <a:off x="751833" y="2254974"/>
            <a:ext cx="1584176" cy="208298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66A2B1-0373-494A-8B53-B4FE607F9A13}"/>
              </a:ext>
            </a:extLst>
          </p:cNvPr>
          <p:cNvSpPr/>
          <p:nvPr/>
        </p:nvSpPr>
        <p:spPr>
          <a:xfrm>
            <a:off x="7441822" y="1700809"/>
            <a:ext cx="936104" cy="217304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Shape 9">
            <a:extLst>
              <a:ext uri="{FF2B5EF4-FFF2-40B4-BE49-F238E27FC236}">
                <a16:creationId xmlns:a16="http://schemas.microsoft.com/office/drawing/2014/main" id="{A92701DC-F0F4-498A-9F7D-ECEAC39E195A}"/>
              </a:ext>
            </a:extLst>
          </p:cNvPr>
          <p:cNvCxnSpPr>
            <a:stCxn id="9" idx="0"/>
          </p:cNvCxnSpPr>
          <p:nvPr/>
        </p:nvCxnSpPr>
        <p:spPr>
          <a:xfrm rot="16200000" flipH="1" flipV="1">
            <a:off x="4455436" y="-1750766"/>
            <a:ext cx="2864" cy="6906013"/>
          </a:xfrm>
          <a:prstGeom prst="curvedConnector3">
            <a:avLst>
              <a:gd name="adj1" fmla="val -191997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BD58B0-CC59-4339-B473-8D4CF2B352F1}"/>
              </a:ext>
            </a:extLst>
          </p:cNvPr>
          <p:cNvSpPr/>
          <p:nvPr/>
        </p:nvSpPr>
        <p:spPr>
          <a:xfrm>
            <a:off x="7520584" y="2463272"/>
            <a:ext cx="792089" cy="208298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937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4FE23-8951-4816-9D62-7DD9A33A18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SELF JOIN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A4DFE-9E3C-4CF8-9A0C-8527FA6713A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/>
              <a:t>오라클 </a:t>
            </a:r>
            <a:r>
              <a:rPr lang="en-US" altLang="ko-KR" dirty="0"/>
              <a:t>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E180C-71B5-43EA-9C67-35B8242BA029}"/>
              </a:ext>
            </a:extLst>
          </p:cNvPr>
          <p:cNvSpPr txBox="1"/>
          <p:nvPr/>
        </p:nvSpPr>
        <p:spPr>
          <a:xfrm>
            <a:off x="138660" y="137912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EMPLOYEES 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BA7E4-9738-405B-A8AD-BF8B87004978}"/>
              </a:ext>
            </a:extLst>
          </p:cNvPr>
          <p:cNvSpPr txBox="1"/>
          <p:nvPr/>
        </p:nvSpPr>
        <p:spPr>
          <a:xfrm>
            <a:off x="5013412" y="1379127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EMPLOYEES M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D66966-76F1-4B4D-B70F-1BD4BF4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9" y="1748459"/>
            <a:ext cx="4747260" cy="3500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57E55E-1610-4216-BC8F-21994810E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6"/>
          <a:stretch/>
        </p:blipFill>
        <p:spPr>
          <a:xfrm>
            <a:off x="5013412" y="1748460"/>
            <a:ext cx="4753928" cy="3500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5B3E02-1291-4673-A80F-D47B4DE1F1B1}"/>
              </a:ext>
            </a:extLst>
          </p:cNvPr>
          <p:cNvSpPr/>
          <p:nvPr/>
        </p:nvSpPr>
        <p:spPr>
          <a:xfrm>
            <a:off x="3061032" y="2348880"/>
            <a:ext cx="841816" cy="3090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18A7A2-529E-4ABC-B6A8-D4067164432D}"/>
              </a:ext>
            </a:extLst>
          </p:cNvPr>
          <p:cNvSpPr/>
          <p:nvPr/>
        </p:nvSpPr>
        <p:spPr>
          <a:xfrm>
            <a:off x="5013412" y="2203679"/>
            <a:ext cx="875692" cy="2769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79BF9-0DA1-4E05-B8C2-B2DE745DD2DA}"/>
              </a:ext>
            </a:extLst>
          </p:cNvPr>
          <p:cNvSpPr txBox="1"/>
          <p:nvPr/>
        </p:nvSpPr>
        <p:spPr>
          <a:xfrm>
            <a:off x="3061032" y="2689462"/>
            <a:ext cx="1107996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E.MANAGER_ID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6D29C-BC46-4DBA-BC65-65084B58A60C}"/>
              </a:ext>
            </a:extLst>
          </p:cNvPr>
          <p:cNvSpPr txBox="1"/>
          <p:nvPr/>
        </p:nvSpPr>
        <p:spPr>
          <a:xfrm>
            <a:off x="5097016" y="2503929"/>
            <a:ext cx="118494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M.EMPLOYEE_ID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98EB63FE-5F83-488A-9353-CE11947A0DC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02848" y="2342179"/>
            <a:ext cx="1110564" cy="161227"/>
          </a:xfrm>
          <a:prstGeom prst="curvedConnector3">
            <a:avLst/>
          </a:prstGeom>
          <a:ln w="38100">
            <a:solidFill>
              <a:srgbClr val="FF0000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53085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NON-EQUI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31" y="1519238"/>
            <a:ext cx="7119938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31023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OUTER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62" y="1415083"/>
            <a:ext cx="8179789" cy="406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57752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OUTER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43" y="1352550"/>
            <a:ext cx="699611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60443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4280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ANSI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76536" y="1484784"/>
            <a:ext cx="8424936" cy="4392488"/>
            <a:chOff x="1323634" y="1733738"/>
            <a:chExt cx="7210425" cy="3852873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634" y="1733738"/>
              <a:ext cx="7000875" cy="933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634" y="2852936"/>
              <a:ext cx="7210425" cy="2733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625547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r="21975"/>
          <a:stretch/>
        </p:blipFill>
        <p:spPr>
          <a:xfrm>
            <a:off x="336465" y="4869160"/>
            <a:ext cx="4421577" cy="109446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CROSS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657301" y="1700808"/>
            <a:ext cx="6897820" cy="3910708"/>
            <a:chOff x="1955136" y="2504948"/>
            <a:chExt cx="6192985" cy="3511103"/>
          </a:xfrm>
        </p:grpSpPr>
        <p:sp>
          <p:nvSpPr>
            <p:cNvPr id="8" name="TextBox 7"/>
            <p:cNvSpPr txBox="1"/>
            <p:nvPr/>
          </p:nvSpPr>
          <p:spPr>
            <a:xfrm>
              <a:off x="2407601" y="4754721"/>
              <a:ext cx="1591977" cy="432937"/>
            </a:xfrm>
            <a:prstGeom prst="rect">
              <a:avLst/>
            </a:prstGeom>
            <a:noFill/>
          </p:spPr>
          <p:txBody>
            <a:bodyPr wrap="square" lIns="111785" tIns="55893" rIns="111785" bIns="55893" rtlCol="0">
              <a:spAutoFit/>
            </a:bodyPr>
            <a:lstStyle/>
            <a:p>
              <a:r>
                <a:rPr lang="en-US" altLang="ko-KR" sz="1200" dirty="0"/>
                <a:t>Cartesian product : </a:t>
              </a:r>
              <a:br>
                <a:rPr lang="en-US" altLang="ko-KR" sz="1200" dirty="0"/>
              </a:br>
              <a:r>
                <a:rPr lang="en-US" altLang="ko-KR" sz="1200" dirty="0"/>
                <a:t>107 * 27 = 2889 rows</a:t>
              </a: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55136" y="2787103"/>
              <a:ext cx="2855938" cy="1387253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   …   DEPARTMENT_ID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   …   -------------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baseline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100 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Steven       …              90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101 </a:t>
              </a: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Neena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…              90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102 </a:t>
              </a: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Lex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…              90 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205 Shelley      …             110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206 William      …             110</a:t>
              </a:r>
              <a:endParaRPr lang="ko-KR" altLang="en-US" sz="1100" b="0" dirty="0"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3999578" y="4417659"/>
              <a:ext cx="1988005" cy="15983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FIRST_NAME  DEPARTMENT_NAME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Ellen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Sundar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Mozhe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David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Hermann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Shelli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2889 </a:t>
              </a:r>
              <a:r>
                <a:rPr lang="ko-KR" altLang="en-US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개의 행이 선택되었습니다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.</a:t>
              </a:r>
              <a:endParaRPr lang="ko-KR" altLang="en-US" sz="1100" b="0" dirty="0"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2727527" y="2835310"/>
              <a:ext cx="701930" cy="127860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5063668" y="2787103"/>
              <a:ext cx="3084453" cy="138725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DEPARTMENT_NAME  …  LOCATION_ID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---------------      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10 ACCOUNTING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20 RESEARCH         …         1800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30 SALES     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Executive 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55136" y="2504948"/>
              <a:ext cx="1957076" cy="294772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400" dirty="0"/>
                <a:t>EMPLOYEES(107 rows)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63668" y="2518026"/>
              <a:ext cx="2131219" cy="294772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400" dirty="0"/>
                <a:t>DEPARTMENTS(27 rows)</a:t>
              </a: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3799080" y="2830090"/>
              <a:ext cx="936008" cy="1283822"/>
            </a:xfrm>
            <a:prstGeom prst="rect">
              <a:avLst/>
            </a:prstGeom>
            <a:solidFill>
              <a:schemeClr val="accent1">
                <a:lumMod val="90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5095872" y="2835542"/>
              <a:ext cx="829676" cy="1278369"/>
            </a:xfrm>
            <a:prstGeom prst="rect">
              <a:avLst/>
            </a:prstGeom>
            <a:solidFill>
              <a:schemeClr val="accent1">
                <a:lumMod val="90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rot="5400000">
              <a:off x="4053779" y="4298841"/>
              <a:ext cx="269079" cy="187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 bwMode="auto">
            <a:xfrm rot="5400000">
              <a:off x="5349923" y="4301866"/>
              <a:ext cx="269079" cy="187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 bwMode="auto">
            <a:xfrm>
              <a:off x="5964468" y="2835542"/>
              <a:ext cx="1008112" cy="1278369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89226" y="1224252"/>
            <a:ext cx="82234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크로스 조인은 두 개의 테이블에 대한 </a:t>
            </a:r>
            <a:r>
              <a:rPr lang="en-US" altLang="ko-KR" sz="1600" dirty="0"/>
              <a:t>Cartesian Product</a:t>
            </a:r>
            <a:r>
              <a:rPr lang="ko-KR" altLang="en-US" sz="1600" dirty="0"/>
              <a:t>와 같은 결과를 출력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370044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NATURAL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09" y="1526978"/>
            <a:ext cx="7657416" cy="409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56656" y="1196752"/>
            <a:ext cx="5932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dirty="0"/>
              <a:t>모든 동일한 이름을 갖는 </a:t>
            </a:r>
            <a:r>
              <a:rPr lang="ko-KR" altLang="en-US" dirty="0" err="1"/>
              <a:t>컬럼들에</a:t>
            </a:r>
            <a:r>
              <a:rPr lang="ko-KR" altLang="en-US" dirty="0"/>
              <a:t> 대해 조인을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265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SQL&gt; SELECT * FROM departments;</a:t>
            </a:r>
          </a:p>
          <a:p>
            <a:pPr marL="0" indent="0">
              <a:spcBef>
                <a:spcPts val="20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DEPARTMENT_ID	DEPARTMENT_NAME	MANAGER_ID	LOCATION_ID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	Administration	200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	Marketing	201	1800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	Purchasing	114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	Human Resources	203	2400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	Shipping	121	1500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	IT	103	1400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	Public Relations	204	2700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	Sales	145	2500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	Executive	100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	Finance	108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	Accounting	205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120	Treasury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130	Corporate Tax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	Control And Credit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150	Shareholder Services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160	Benefits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170	Manufacturing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	Construction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190	Contracting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	Operations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210	IT Support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220	NOC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230	IT Helpdesk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240	Government Sales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250	Retail Sales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260	Recruiting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270	Payroll		1700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deptartments table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208" y="2032085"/>
            <a:ext cx="26098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6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USING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475" y="1750219"/>
            <a:ext cx="685165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76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en-US" altLang="ko-KR" dirty="0"/>
              <a:t>USING </a:t>
            </a:r>
            <a:r>
              <a:rPr lang="ko-KR" altLang="en-US" dirty="0"/>
              <a:t>절을 이용하면 원하는 </a:t>
            </a:r>
            <a:r>
              <a:rPr lang="ko-KR" altLang="en-US" dirty="0" err="1"/>
              <a:t>컬럼에</a:t>
            </a:r>
            <a:r>
              <a:rPr lang="ko-KR" altLang="en-US" dirty="0"/>
              <a:t> 대해서만 선택적으로 </a:t>
            </a:r>
            <a:r>
              <a:rPr lang="en-US" altLang="ko-KR" dirty="0" err="1"/>
              <a:t>Equi</a:t>
            </a:r>
            <a:r>
              <a:rPr lang="en-US" altLang="ko-KR" dirty="0"/>
              <a:t> </a:t>
            </a:r>
            <a:r>
              <a:rPr lang="ko-KR" altLang="en-US" dirty="0"/>
              <a:t>조인을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35420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ON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06" y="1935956"/>
            <a:ext cx="7037388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76536" y="141277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en-US" altLang="ko-KR" dirty="0"/>
              <a:t>ON </a:t>
            </a:r>
            <a:r>
              <a:rPr lang="ko-KR" altLang="en-US" dirty="0"/>
              <a:t>절을 이용하면 </a:t>
            </a:r>
            <a:r>
              <a:rPr lang="en-US" altLang="ko-KR" dirty="0"/>
              <a:t>JOIN </a:t>
            </a:r>
            <a:r>
              <a:rPr lang="ko-KR" altLang="en-US" dirty="0"/>
              <a:t>이후에 논리 연산과 서브쿼리와 같은 추가 서술을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5580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여러 테이블의 조인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03" y="1645444"/>
            <a:ext cx="6985794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0178" y="1268760"/>
            <a:ext cx="9361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1"/>
            <a:r>
              <a:rPr lang="en-US" altLang="ko-KR" dirty="0"/>
              <a:t>JOIN~ON </a:t>
            </a:r>
            <a:r>
              <a:rPr lang="ko-KR" altLang="en-US" dirty="0"/>
              <a:t>절을 반복적으로 사용하면 </a:t>
            </a:r>
            <a:r>
              <a:rPr lang="en-US" altLang="ko-KR" dirty="0"/>
              <a:t>3</a:t>
            </a:r>
            <a:r>
              <a:rPr lang="ko-KR" altLang="en-US" dirty="0"/>
              <a:t>개 이상 테이블에서 조인을 수행할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28543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/>
              <a:t>절과의 혼용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1607314"/>
            <a:ext cx="6471208" cy="454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4920" y="1268760"/>
            <a:ext cx="9721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1"/>
            <a:r>
              <a:rPr lang="en-US" altLang="ko-KR" sz="1600" dirty="0"/>
              <a:t>ANSI </a:t>
            </a:r>
            <a:r>
              <a:rPr lang="ko-KR" altLang="en-US" sz="1600" dirty="0"/>
              <a:t>조인은 조인 조건과 </a:t>
            </a:r>
            <a:r>
              <a:rPr lang="en-US" altLang="ko-KR" sz="1600" dirty="0"/>
              <a:t>WHERE </a:t>
            </a:r>
            <a:r>
              <a:rPr lang="ko-KR" altLang="en-US" sz="1600" dirty="0"/>
              <a:t>절 조건을 분리해서 작성할 수 있으므로 </a:t>
            </a:r>
            <a:r>
              <a:rPr lang="ko-KR" altLang="en-US" sz="1600" dirty="0" err="1"/>
              <a:t>쿼리문을</a:t>
            </a:r>
            <a:r>
              <a:rPr lang="ko-KR" altLang="en-US" sz="1600" dirty="0"/>
              <a:t> 직관적으로 이해하기 쉽습니다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078607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ON </a:t>
            </a:r>
            <a:r>
              <a:rPr lang="ko-KR" altLang="en-US" dirty="0"/>
              <a:t>절에 </a:t>
            </a:r>
            <a:r>
              <a:rPr lang="en-US" altLang="ko-KR" dirty="0"/>
              <a:t>WHERE </a:t>
            </a:r>
            <a:r>
              <a:rPr lang="ko-KR" altLang="en-US" dirty="0"/>
              <a:t>절 조건의 추가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7" y="1688004"/>
            <a:ext cx="8318964" cy="350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32925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OUTER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5" y="1916832"/>
            <a:ext cx="8976997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910391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OUTER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52" y="1116013"/>
            <a:ext cx="6699295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92506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서브쿼리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  <a:p>
            <a:pPr fontAlgn="base" latinLnBrk="1"/>
            <a:r>
              <a:rPr lang="en-US" altLang="ko-KR" dirty="0"/>
              <a:t>7.2. </a:t>
            </a:r>
            <a:r>
              <a:rPr lang="ko-KR" altLang="en-US" dirty="0"/>
              <a:t>단일 행 서브쿼리</a:t>
            </a:r>
          </a:p>
          <a:p>
            <a:pPr fontAlgn="base" latinLnBrk="1"/>
            <a:r>
              <a:rPr lang="en-US" altLang="ko-KR" dirty="0"/>
              <a:t>7.3. </a:t>
            </a:r>
            <a:r>
              <a:rPr lang="ko-KR" altLang="en-US" dirty="0"/>
              <a:t>다중 행 서브쿼리</a:t>
            </a:r>
          </a:p>
          <a:p>
            <a:pPr fontAlgn="base" latinLnBrk="1"/>
            <a:r>
              <a:rPr lang="en-US" altLang="ko-KR" dirty="0"/>
              <a:t>7.4. </a:t>
            </a:r>
            <a:r>
              <a:rPr lang="ko-KR" altLang="en-US" dirty="0"/>
              <a:t>상호연관</a:t>
            </a:r>
            <a:r>
              <a:rPr lang="en-US" altLang="ko-KR" dirty="0"/>
              <a:t>(Correlated) </a:t>
            </a:r>
            <a:r>
              <a:rPr lang="ko-KR" altLang="en-US" dirty="0"/>
              <a:t>서브쿼리</a:t>
            </a:r>
          </a:p>
          <a:p>
            <a:pPr fontAlgn="base" latinLnBrk="1"/>
            <a:r>
              <a:rPr lang="en-US" altLang="ko-KR" dirty="0"/>
              <a:t>7.5. </a:t>
            </a:r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  <a:p>
            <a:pPr fontAlgn="base" latinLnBrk="1"/>
            <a:r>
              <a:rPr lang="en-US" altLang="ko-KR" dirty="0"/>
              <a:t>7.6.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</a:p>
          <a:p>
            <a:pPr fontAlgn="base" latinLnBrk="1"/>
            <a:r>
              <a:rPr lang="en-US" altLang="ko-KR" dirty="0"/>
              <a:t>7.7. 3</a:t>
            </a:r>
            <a:r>
              <a:rPr lang="ko-KR" altLang="en-US" dirty="0"/>
              <a:t>중 쿼리</a:t>
            </a:r>
            <a:endParaRPr lang="en-US" altLang="ko-KR" dirty="0"/>
          </a:p>
          <a:p>
            <a:pPr fontAlgn="base" latinLnBrk="1"/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36250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8752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68" y="1196752"/>
            <a:ext cx="8107079" cy="499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7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SQL&gt; SELECT * FROM employees;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	Steven	King	SKING	515.123.4567	03/06/17	AD_PRES	24000	null	null	90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Neena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Kochhar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NKOCHHAR	515.123.4568	05/09/21	AD_VP	17000	null	100	90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	Lex	De 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Haan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LDEHAAN	515.123.4569	01/01/13	AD_VP	17000	null	100	90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103	Alexander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Hunold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AHUNOLD	590.423.4567	06/01/03	IT_PROG	9000	null	102	60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	Bruce	Ernst	BERNST	590.423.4568	07/05/21	IT_PROG	6000	null	103	60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105	David	Austin	DAUSTIN	590.423.4569	05/06/25	IT_PROG	4800	null	103	60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106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Valli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Pataballa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VPATABAL	590.423.4560	06/02/05	IT_PROG	4800	null	103	60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107	Diana	Lorentz	DLORENTZ	590.423.5567	07/02/07	IT_PROG	4200	null	103	60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108	Nancy	Greenberg	NGREENBE	515.124.4569	02/08/17	FI_MGR	12008	null	101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109	Daniel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Faviet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DFAVIET	515.124.4169	02/08/16	FI_ACCOUNT	9000	null	108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	John	Chen	JCHEN	515.124.4269	05/09/28	FI_ACCOUNT	8200	null	108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	Ismael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Sciarra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ISCIARRA	515.124.4369	05/09/30	FI_ACCOUNT	7700	null	108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112	Jose Manuel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Urman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JMURMAN	515.124.4469	06/03/07	FI_ACCOUNT	7800	null	108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113	Luis	Popp	LPOPP	515.124.4567	07/12/07	FI_ACCOUNT	6900	null	108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114	Den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Raphaely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DRAPHEAL	515.127.4561	02/12/07	PU_MAN	11000	null	100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115	Alexander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Khoo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AKHOO	515.127.4562	03/05/18	PU_CLERK	3100	null	114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116	Shelli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Baida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SBAIDA	515.127.4563	05/12/24	PU_CLERK	2900	null	114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117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Sigal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Tobias	STOBIAS	515.127.4564	05/07/24	PU_CLERK	2800	null	114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118	Guy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Himuro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GHIMURO	515.127.4565	06/11/15	PU_CLERK	2600	null	114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	Karen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Colmenares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KCOLMENA	515.127.4566	07/08/10	PU_CLERK	2500	null	114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120	Matthew	Weiss	MWEISS	650.123.1234	04/07/18	ST_MAN	8000	null	100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121	Adam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Fripp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AFRIPP	650.123.2234	05/04/10	ST_MAN	8200	null	100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122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Payam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Kaufling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PKAUFLIN	650.123.3234	03/05/01	ST_MAN	7900	null	100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Shanta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Vollman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SVOLLMAN	650.123.4234	05/10/10	ST_MAN	6500	null	100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124	Kevin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Mourgos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KMOURGOS	650.123.5234	07/11/16	ST_MAN	5800	null	100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125	Julia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Nayer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JNAYER	650.124.1214	05/07/16	ST_CLERK	3200	null	120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126	Irene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Mikkilineni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IMIKKILI	650.124.1224	06/09/28	ST_CLERK	2700	null	120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127	James	Landry	JLANDRY	650.124.1334	07/01/14	ST_CLERK	2400	null	120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	Steven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Markle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SMARKLE	650.124.1434	08/03/08	ST_CLERK	2200	null	120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129	Laura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Bissot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LBISSOT	650.124.5234	05/08/20	ST_CLERK	3300	null	121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130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Mozhe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Atkinson	MATKINSO	650.124.6234	05/10/30	ST_CLERK	2800	null	121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131	James	Marlow	JAMRLOW	650.124.7234	05/02/16	ST_CLERK	2500	null	121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132	TJ	Olson	TJOLSON	650.124.8234	07/04/10	ST_CLERK	2100	null	121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133	Jason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Mallin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JMALLIN	650.127.1934	04/06/14	ST_CLERK	3300	null	122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134	Michael	Rogers	MROGERS	650.127.1834	06/08/26	ST_CLERK	2900	null	122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135	Ki	Gee	KGEE	650.127.1734	07/12/12	ST_CLERK	2400	null	122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136	Hazel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Philtanker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HPHILTAN	650.127.1634	08/02/06	ST_CLERK	2200	null	122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137	Renske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Ladwig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RLADWIG	650.121.1234	03/07/14	ST_CLERK	3600	null	123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138	Stephen	Stiles	SSTILES	650.121.2034	05/10/26	ST_CLERK	3200	null	123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139	John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Seo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JSEO	650.121.2019	06/02/12	ST_CLERK	2700	null	123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	Joshua	Patel	JPATEL	650.121.1834	06/04/06	ST_CLERK	2500	null	123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141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Trenna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Rajs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TRAJS	650.121.8009	03/10/17	ST_CLERK	3500	null	124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142	Curtis	Davies	CDAVIES	650.121.2994	05/01/29	ST_CLERK	3100	null	124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143	Randall	Matos	RMATOS	650.121.2874	06/03/15	ST_CLERK	2600	null	124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144	Peter	Vargas	PVARGAS	650.121.2004	06/07/09	ST_CLERK	2500	null	124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145	John	Russell	JRUSSEL	011.44.1344.429268	04/10/01	SA_MAN	14000	0.4	100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146	Karen	Partners	KPARTNER	011.44.1344.467268	05/01/05	SA_MAN	13500	0.3	100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147	Alberto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Errazuriz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AERRAZUR	011.44.1344.429278	05/03/10	SA_MAN	12000	0.3	100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148	Gerald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Cambrault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GCAMBRAU	011.44.1344.619268	07/10/15	SA_MAN	11000	0.3	100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149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Eleni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Zlotkey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EZLOTKEY	011.44.1344.429018	08/01/29	SA_MAN	10500	0.2	100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150	Peter	Tucker	PTUCKER	011.44.1344.129268	05/01/30	SA_REP	10000	0.3	145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151	David	Bernstein	DBERNSTE	011.44.1344.345268	05/03/24	SA_REP	9500	0.25	145	80</a:t>
            </a:r>
            <a:endParaRPr lang="ko-KR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employees table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603" y="1772816"/>
            <a:ext cx="24860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1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297781"/>
            <a:ext cx="8496300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05916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7262" y="1212304"/>
            <a:ext cx="8772525" cy="495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7668" y="4757396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(CTAS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13418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1335881"/>
            <a:ext cx="84582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75298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7.2. </a:t>
            </a:r>
            <a:r>
              <a:rPr lang="ko-KR" altLang="en-US" dirty="0"/>
              <a:t>단일 행 서브쿼리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21613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단일 행 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7.2. </a:t>
            </a:r>
            <a:r>
              <a:rPr lang="ko-KR" altLang="en-US" dirty="0"/>
              <a:t>단일 행 서브쿼리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268760"/>
            <a:ext cx="9600555" cy="444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063274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단일 행 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7.2. </a:t>
            </a:r>
            <a:r>
              <a:rPr lang="ko-KR" altLang="en-US" dirty="0"/>
              <a:t>단일 행 서브쿼리</a:t>
            </a:r>
          </a:p>
        </p:txBody>
      </p:sp>
      <p:pic>
        <p:nvPicPr>
          <p:cNvPr id="9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4282" y="1116013"/>
            <a:ext cx="7566960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0656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7.3. </a:t>
            </a:r>
            <a:r>
              <a:rPr lang="ko-KR" altLang="en-US" dirty="0"/>
              <a:t>다중 행 서브쿼리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4094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다중 행 </a:t>
            </a:r>
            <a:r>
              <a:rPr lang="ko-KR" altLang="en-US" dirty="0" err="1"/>
              <a:t>서브쿼리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다중 행 </a:t>
            </a:r>
            <a:r>
              <a:rPr lang="ko-KR" altLang="en-US" dirty="0" err="1"/>
              <a:t>서브쿼리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1678781"/>
            <a:ext cx="855345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0699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다중 행 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다중 행 서브쿼리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16831"/>
            <a:ext cx="844867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57781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ANY,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다중 행 서브쿼리</a:t>
            </a:r>
          </a:p>
        </p:txBody>
      </p:sp>
      <p:pic>
        <p:nvPicPr>
          <p:cNvPr id="1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51" y="1116013"/>
            <a:ext cx="7492222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088904" y="4077071"/>
            <a:ext cx="51125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1">
              <a:buFont typeface="Arial" pitchFamily="34" charset="0"/>
              <a:buChar char="•"/>
            </a:pPr>
            <a:r>
              <a:rPr lang="en-US" altLang="ko-KR" sz="1600" dirty="0"/>
              <a:t>&gt; ANY : </a:t>
            </a:r>
            <a:r>
              <a:rPr lang="ko-KR" altLang="en-US" sz="1600" dirty="0"/>
              <a:t>최솟값보다 커야 합니다</a:t>
            </a:r>
            <a:r>
              <a:rPr lang="en-US" altLang="ko-KR" sz="1600" dirty="0"/>
              <a:t>. 4800</a:t>
            </a:r>
            <a:r>
              <a:rPr lang="ko-KR" altLang="en-US" sz="1600" dirty="0"/>
              <a:t>보다 많은 급여를 받는 사람의 정보를 출력합니다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en-US" altLang="ko-KR" sz="1600" dirty="0"/>
              <a:t>&lt; ANY : </a:t>
            </a:r>
            <a:r>
              <a:rPr lang="ko-KR" altLang="en-US" sz="1600" dirty="0"/>
              <a:t>최댓값보다 작아야 합니다</a:t>
            </a:r>
            <a:r>
              <a:rPr lang="en-US" altLang="ko-KR" sz="1600" dirty="0"/>
              <a:t>. 9500</a:t>
            </a:r>
            <a:r>
              <a:rPr lang="ko-KR" altLang="en-US" sz="1600" dirty="0"/>
              <a:t>보다 적은 급여를 받는 사람의 정보를 출력합니다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en-US" altLang="ko-KR" sz="1600" dirty="0"/>
              <a:t>&gt; ALL : </a:t>
            </a:r>
            <a:r>
              <a:rPr lang="ko-KR" altLang="en-US" sz="1600" dirty="0"/>
              <a:t>최댓값보다 커야 합니다</a:t>
            </a:r>
            <a:r>
              <a:rPr lang="en-US" altLang="ko-KR" sz="1600" dirty="0"/>
              <a:t>. 9500</a:t>
            </a:r>
            <a:r>
              <a:rPr lang="ko-KR" altLang="en-US" sz="1600" dirty="0"/>
              <a:t>보다 많은 급여를 받는 사람의 정보를 출력합니다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en-US" altLang="ko-KR" sz="1600" dirty="0"/>
              <a:t>&lt; ALL : </a:t>
            </a:r>
            <a:r>
              <a:rPr lang="ko-KR" altLang="en-US" sz="1600" dirty="0"/>
              <a:t>최솟값보다 작아야 합니다</a:t>
            </a:r>
            <a:r>
              <a:rPr lang="en-US" altLang="ko-KR" sz="1600" dirty="0"/>
              <a:t>. 4800</a:t>
            </a:r>
            <a:r>
              <a:rPr lang="ko-KR" altLang="en-US" sz="1600" dirty="0"/>
              <a:t>보다 적은 급여를 받는 사람의 정보를 출력합니다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270734968" descr="EMB00000a3037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88" y="2662472"/>
            <a:ext cx="1307331" cy="11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492311" y="2337106"/>
            <a:ext cx="13910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David</a:t>
            </a:r>
            <a:r>
              <a:rPr lang="ko-KR" altLang="en-US" dirty="0"/>
              <a:t>의 급여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8AA02D-BCF0-DAC9-16FA-67DDDC8A65CE}"/>
              </a:ext>
            </a:extLst>
          </p:cNvPr>
          <p:cNvSpPr/>
          <p:nvPr/>
        </p:nvSpPr>
        <p:spPr>
          <a:xfrm>
            <a:off x="3296816" y="2446986"/>
            <a:ext cx="576064" cy="307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0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152	Peter	Hall	PHALL	011.44.1344.478968	05/08/20	SA_REP	9000	0.25	145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153	Christopher	Olsen	COLSEN	011.44.1344.498718	06/03/30	SA_REP	8000	0.2	145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154	Nanette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Cambrault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NCAMBRAU	011.44.1344.987668	06/12/09	SA_REP	7500	0.2	145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155	Oliver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Tuvault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OTUVAULT	011.44.1344.486508	07/11/23	SA_REP	7000	0.15	145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156	Janette	King	JKING	011.44.1345.429268	04/01/30	SA_REP	10000	0.35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157	Patrick	Sully	PSULLY	011.44.1345.929268	04/03/04	SA_REP	9500	0.35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158	Allan	McEwen	AMCEWEN	011.44.1345.829268	04/08/01	SA_REP	9000	0.35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159	Lindsey	Smith	LSMITH	011.44.1345.729268	05/03/10	SA_REP	8000	0.3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160	Louise	Doran	LDORAN	011.44.1345.629268	05/12/15	SA_REP	7500	0.3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Sarath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Sewall	SSEWALL	011.44.1345.529268	06/11/03	SA_REP	7000	0.25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162	Clara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Vishney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CVISHNEY	011.44.1346.129268	05/11/11	SA_REP	10500	0.25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163	Danielle	Greene	DGREENE	011.44.1346.229268	07/03/19	SA_REP	9500	0.15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164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Mattea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Marvins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MMARVINS	011.44.1346.329268	08/01/24	SA_REP	7200	0.1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165	David	Lee	DLEE	011.44.1346.529268	08/02/23	SA_REP	6800	0.1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166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Sundar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Ande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SANDE	011.44.1346.629268	08/03/24	SA_REP	6400	0.1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167	Amit	Banda	ABANDA	011.44.1346.729268	08/04/21	SA_REP	6200	0.1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168	Lisa	Ozer	LOZER	011.44.1343.929268	05/03/11	SA_REP	11500	0.25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169	Harrison	Bloom	HBLOOM	011.44.1343.829268	06/03/23	SA_REP	10000	0.2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170	Tayler	Fox	TFOX	011.44.1343.729268	06/01/24	SA_REP	9600	0.2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171	William	Smith	WSMITH	011.44.1343.629268	07/02/23	SA_REP	7400	0.15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172	Elizabeth	Bates	EBATES	011.44.1343.529268	07/03/24	SA_REP	7300	0.15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173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Sundita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Kumar	SKUMAR	011.44.1343.329268	08/04/21	SA_REP	6100	0.1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174	Ellen	Abel	EABEL	011.44.1644.429267	04/05/11	SA_REP	11000	0.3	149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175	Alyssa	Hutton	AHUTTON	011.44.1644.429266	05/03/19	SA_REP	8800	0.25	149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176	Jonathon	Taylor	JTAYLOR	011.44.1644.429265	06/03/24	SA_REP	8600	0.2	149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177	Jack	Livingston	JLIVINGS	011.44.1644.429264	06/04/23	SA_REP	8400	0.2	149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178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Kimberely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Grant	KGRANT	011.44.1644.429263	07/05/24	SA_REP	7000	0.15	149	null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179	Charles	Johnson	CJOHNSON	011.44.1644.429262	08/01/04	SA_REP	6200	0.1	149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	Winston	Taylor	WTAYLOR	650.507.9876	06/01/24	SH_CLERK	3200	null	120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181	Jean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Fleaur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JFLEAUR	650.507.9877	06/02/23	SH_CLERK	3100	null	120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182	Martha	Sullivan	MSULLIVA	650.507.9878	07/06/21	SH_CLERK	2500	null	120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183	Girard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Geoni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GGEONI	650.507.9879	08/02/03	SH_CLERK	2800	null	120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184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Nandita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Sarchand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NSARCHAN	650.509.1876	04/01/27	SH_CLERK	4200	null	121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185	Alexis	Bull	ABULL	650.509.2876	05/02/20	SH_CLERK	4100	null	121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186	Julia	Dellinger	JDELLING	650.509.3876	06/06/24	SH_CLERK	3400	null	121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187	Anthony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Cabrio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ACABRIO	650.509.4876	07/02/07	SH_CLERK	3000	null	121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188	Kelly	Chung	KCHUNG	650.505.1876	05/06/14	SH_CLERK	3800	null	122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189	Jennifer	Dilly	JDILLY	650.505.2876	05/08/13	SH_CLERK	3600	null	122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190	Timothy	Gates	TGATES	650.505.3876	06/07/11	SH_CLERK	2900	null	122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191	Randall	Perkins	RPERKINS	650.505.4876	07/12/19	SH_CLERK	2500	null 122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	Sarah	Bell	SBELL	650.501.1876	04/02/04	SH_CLERK	4000	null 123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193	Britney	Everett	BEVERETT	650.501.2876	05/03/03	SH_CLERK	3900	null	123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194	Samuel	McCain	SMCCAIN	650.501.3876	06/07/01	SH_CLERK	3200	null	123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195	Vance	Jones	VJONES	650.501.4876	07/03/17	SH_CLERK	2800	null	123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196	Alana	Walsh	AWALSH	650.507.9811	06/04/24	SH_CLERK	3100	null	124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197	Kevin	Feeney	KFEENEY	650.507.9822	06/05/23	SH_CLERK	3000	null	124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198	Donald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OConnell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DOCONNEL	650.507.9833	07/06/21	SH_CLERK	2600	null	124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199	Douglas	Grant	DGRANT	650.507.9844	08/01/13	SH_CLERK	2600	null	124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	Jennifer	Whalen	JWHALEN	515.123.4444	03/09/17	AD_ASST	4400	null	101	10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201	Michael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Hartstein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MHARTSTE	515.123.5555	04/02/17	MK_MAN	13000	null	100	20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	Pat	Fay	PFAY	603.123.6666	05/08/17	MK_REP	6000	null	201	20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203	Susan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Mavris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SMAVRIS	515.123.7777	02/06/07	HR_REP	6500	null	101	40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204	Hermann	Baer	HBAER	515.123.8888	02/06/07	PR_REP	10000	null	101	70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205	Shelley	Higgins	SHIGGINS	515.123.8080	02/06/07	AC_MGR	12008	null	101	110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206	William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Gietz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WGIETZ	515.123.8181	02/06/07	AC_ACCOUNT	8300	null 205	110</a:t>
            </a:r>
            <a:endParaRPr lang="ko-KR" altLang="en-US" sz="9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employees table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6825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다중 행 서브쿼리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B9E41B-CEF2-82FE-BC61-5034E4BD2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637" y="1407319"/>
            <a:ext cx="8096250" cy="461010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3E11539-F8F6-C3D3-F5D3-3B7E4819E3AA}"/>
              </a:ext>
            </a:extLst>
          </p:cNvPr>
          <p:cNvSpPr/>
          <p:nvPr/>
        </p:nvSpPr>
        <p:spPr>
          <a:xfrm>
            <a:off x="4088904" y="2060848"/>
            <a:ext cx="2880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73105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9875A46-AC11-7270-E722-CBF9E222D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371" y="1116013"/>
            <a:ext cx="6934783" cy="519271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8D266E-5056-13DA-07F6-B9D322A4F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EXISTS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B886B-02C3-5629-6CA4-DDCBE66FE43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다중 행 </a:t>
            </a:r>
            <a:r>
              <a:rPr lang="ko-KR" altLang="en-US" dirty="0" err="1"/>
              <a:t>서브쿼리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8E108-80E7-881E-8C25-4A0BD7D3C45E}"/>
              </a:ext>
            </a:extLst>
          </p:cNvPr>
          <p:cNvSpPr txBox="1"/>
          <p:nvPr/>
        </p:nvSpPr>
        <p:spPr>
          <a:xfrm>
            <a:off x="5964463" y="1556792"/>
            <a:ext cx="359104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EXISTS </a:t>
            </a:r>
            <a:r>
              <a:rPr lang="ko-KR" altLang="en-US" dirty="0"/>
              <a:t>연산자는 </a:t>
            </a:r>
            <a:r>
              <a:rPr lang="ko-KR" altLang="en-US" dirty="0" err="1"/>
              <a:t>서브쿼리만</a:t>
            </a:r>
            <a:r>
              <a:rPr lang="ko-KR" altLang="en-US" dirty="0"/>
              <a:t> 가능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0B6E96-A65D-7B80-6D57-B315C6B560AC}"/>
              </a:ext>
            </a:extLst>
          </p:cNvPr>
          <p:cNvSpPr/>
          <p:nvPr/>
        </p:nvSpPr>
        <p:spPr>
          <a:xfrm>
            <a:off x="2733631" y="1715700"/>
            <a:ext cx="756544" cy="293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9323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7.4. </a:t>
            </a:r>
            <a:r>
              <a:rPr lang="ko-KR" altLang="en-US" dirty="0"/>
              <a:t>상호연관</a:t>
            </a:r>
            <a:r>
              <a:rPr lang="en-US" altLang="ko-KR" dirty="0"/>
              <a:t>(Correlated) </a:t>
            </a:r>
            <a:r>
              <a:rPr lang="ko-KR" altLang="en-US" dirty="0"/>
              <a:t>서브쿼리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6828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상호연관</a:t>
            </a:r>
            <a:r>
              <a:rPr lang="en-US" altLang="ko-KR" dirty="0"/>
              <a:t>(Correlated) </a:t>
            </a:r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7.4. </a:t>
            </a:r>
            <a:r>
              <a:rPr lang="ko-KR" altLang="en-US" dirty="0"/>
              <a:t>상호연관</a:t>
            </a:r>
            <a:r>
              <a:rPr lang="en-US" altLang="ko-KR" dirty="0"/>
              <a:t>(Correlated) </a:t>
            </a:r>
            <a:r>
              <a:rPr lang="ko-KR" altLang="en-US" dirty="0"/>
              <a:t>서브쿼리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352561"/>
            <a:ext cx="7848872" cy="4671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18892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7.5. </a:t>
            </a:r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8020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7.5. </a:t>
            </a:r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4C07A2-103C-4027-82B8-399E078FA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b="34657"/>
          <a:stretch/>
        </p:blipFill>
        <p:spPr>
          <a:xfrm>
            <a:off x="859668" y="1116013"/>
            <a:ext cx="8196188" cy="3393107"/>
          </a:xfrm>
          <a:prstGeom prst="rect">
            <a:avLst/>
          </a:prstGeom>
        </p:spPr>
      </p:pic>
      <p:pic>
        <p:nvPicPr>
          <p:cNvPr id="1025" name="_x391239496">
            <a:extLst>
              <a:ext uri="{FF2B5EF4-FFF2-40B4-BE49-F238E27FC236}">
                <a16:creationId xmlns:a16="http://schemas.microsoft.com/office/drawing/2014/main" id="{9525AC30-E422-4A6A-B2CF-17B1BFE8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4596135"/>
            <a:ext cx="7776864" cy="187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60379-10DA-4FBF-9E26-16212858FED0}"/>
              </a:ext>
            </a:extLst>
          </p:cNvPr>
          <p:cNvSpPr txBox="1"/>
          <p:nvPr/>
        </p:nvSpPr>
        <p:spPr>
          <a:xfrm>
            <a:off x="4931198" y="5535399"/>
            <a:ext cx="194636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실행계획은 </a:t>
            </a:r>
            <a:r>
              <a:rPr lang="en-US" altLang="ko-KR" dirty="0"/>
              <a:t>F10</a:t>
            </a:r>
            <a:r>
              <a:rPr lang="ko-KR" altLang="en-US" dirty="0"/>
              <a:t>키</a:t>
            </a:r>
          </a:p>
        </p:txBody>
      </p:sp>
    </p:spTree>
    <p:extLst>
      <p:ext uri="{BB962C8B-B14F-4D97-AF65-F5344CB8AC3E}">
        <p14:creationId xmlns:p14="http://schemas.microsoft.com/office/powerpoint/2010/main" val="196709024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7.5. </a:t>
            </a:r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5BA3A3-8D8B-40BA-8838-B6A588959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b="66551"/>
          <a:stretch/>
        </p:blipFill>
        <p:spPr>
          <a:xfrm>
            <a:off x="870766" y="1116013"/>
            <a:ext cx="8173992" cy="1736923"/>
          </a:xfrm>
          <a:prstGeom prst="rect">
            <a:avLst/>
          </a:prstGeom>
        </p:spPr>
      </p:pic>
      <p:pic>
        <p:nvPicPr>
          <p:cNvPr id="2049" name="_x391216024">
            <a:extLst>
              <a:ext uri="{FF2B5EF4-FFF2-40B4-BE49-F238E27FC236}">
                <a16:creationId xmlns:a16="http://schemas.microsoft.com/office/drawing/2014/main" id="{FF00D3DF-F4C4-4313-82A9-C35DC470B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2852936"/>
            <a:ext cx="7488832" cy="350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5F3DF-893C-4DD7-BA33-BCB8FBAF2A01}"/>
              </a:ext>
            </a:extLst>
          </p:cNvPr>
          <p:cNvSpPr txBox="1"/>
          <p:nvPr/>
        </p:nvSpPr>
        <p:spPr>
          <a:xfrm>
            <a:off x="5457056" y="4422838"/>
            <a:ext cx="194636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실행계획은 </a:t>
            </a:r>
            <a:r>
              <a:rPr lang="en-US" altLang="ko-KR" dirty="0"/>
              <a:t>F10</a:t>
            </a:r>
            <a:r>
              <a:rPr lang="ko-KR" altLang="en-US" dirty="0"/>
              <a:t>키</a:t>
            </a:r>
          </a:p>
        </p:txBody>
      </p:sp>
    </p:spTree>
    <p:extLst>
      <p:ext uri="{BB962C8B-B14F-4D97-AF65-F5344CB8AC3E}">
        <p14:creationId xmlns:p14="http://schemas.microsoft.com/office/powerpoint/2010/main" val="112809490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7.6.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1841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7.6.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24744"/>
            <a:ext cx="6552728" cy="347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3895725"/>
            <a:ext cx="311467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547393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7.7. 3</a:t>
            </a:r>
            <a:r>
              <a:rPr lang="ko-KR" altLang="en-US" dirty="0"/>
              <a:t>중 쿼리와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2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SELECT</a:t>
            </a:r>
            <a:r>
              <a:rPr lang="ko-KR" altLang="en-US" dirty="0"/>
              <a:t>문을 이용한 데이터 조회</a:t>
            </a:r>
          </a:p>
        </p:txBody>
      </p:sp>
      <p:sp>
        <p:nvSpPr>
          <p:cNvPr id="6" name="부제목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2.1. SELECT </a:t>
            </a:r>
            <a:r>
              <a:rPr lang="ko-KR" altLang="en-US" dirty="0"/>
              <a:t>문장</a:t>
            </a:r>
            <a:endParaRPr lang="en-US" altLang="ko-KR" dirty="0"/>
          </a:p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  <a:endParaRPr lang="en-US" altLang="ko-KR" dirty="0"/>
          </a:p>
          <a:p>
            <a:r>
              <a:rPr lang="en-US" altLang="ko-KR" dirty="0"/>
              <a:t>2.3. </a:t>
            </a:r>
            <a:r>
              <a:rPr lang="ko-KR" altLang="en-US" dirty="0"/>
              <a:t>데이터 정렬</a:t>
            </a:r>
          </a:p>
        </p:txBody>
      </p:sp>
    </p:spTree>
    <p:extLst>
      <p:ext uri="{BB962C8B-B14F-4D97-AF65-F5344CB8AC3E}">
        <p14:creationId xmlns:p14="http://schemas.microsoft.com/office/powerpoint/2010/main" val="30058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rownum</a:t>
            </a:r>
            <a:r>
              <a:rPr lang="ko-KR" altLang="en-US" dirty="0"/>
              <a:t>을 이용한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7.7. 3</a:t>
            </a:r>
            <a:r>
              <a:rPr lang="ko-KR" altLang="en-US" dirty="0"/>
              <a:t>중 쿼리와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124744"/>
            <a:ext cx="596419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73" y="4437112"/>
            <a:ext cx="5977247" cy="1753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85248" y="4606096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?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12840" y="4149080"/>
            <a:ext cx="465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ROWNUM</a:t>
            </a:r>
            <a:r>
              <a:rPr lang="ko-KR" altLang="en-US" dirty="0"/>
              <a:t>은 첫 번째 행부터 조회할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41923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rownum</a:t>
            </a:r>
            <a:r>
              <a:rPr lang="ko-KR" altLang="en-US" dirty="0"/>
              <a:t>을 이용한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7.7. 3</a:t>
            </a:r>
            <a:r>
              <a:rPr lang="ko-KR" altLang="en-US" dirty="0"/>
              <a:t>중 쿼리와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67" y="1196752"/>
            <a:ext cx="6701293" cy="486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04728" y="1556792"/>
            <a:ext cx="4104456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80792" y="1772816"/>
            <a:ext cx="252028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1810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FETCH</a:t>
            </a:r>
            <a:r>
              <a:rPr lang="ko-KR" altLang="en-US" dirty="0"/>
              <a:t>절을 이용한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7.7. 3</a:t>
            </a:r>
            <a:r>
              <a:rPr lang="ko-KR" altLang="en-US" dirty="0"/>
              <a:t>중 쿼리와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2480" y="1268760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altLang="ko-KR" sz="2400" b="1" dirty="0"/>
              <a:t>[OFFSET 10 ROWS]</a:t>
            </a:r>
            <a:endParaRPr lang="ko-KR" altLang="en-US" sz="2400" dirty="0"/>
          </a:p>
          <a:p>
            <a:pPr lvl="1" fontAlgn="base"/>
            <a:r>
              <a:rPr lang="en-US" altLang="ko-KR" sz="2400" b="1" dirty="0"/>
              <a:t>FETCH {FIRST | NEXT} 4 ROWS {ONLY | WITH TIES}</a:t>
            </a:r>
            <a:r>
              <a:rPr lang="en-US" altLang="ko-KR" sz="2400" dirty="0"/>
              <a:t>;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552" y="2276872"/>
            <a:ext cx="77628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0" name="_x272534984" descr="EMB000000f02ae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5288" y="2492896"/>
            <a:ext cx="1698625" cy="99853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DDD55D-49E6-99D9-6038-D5261B841EF1}"/>
              </a:ext>
            </a:extLst>
          </p:cNvPr>
          <p:cNvSpPr txBox="1"/>
          <p:nvPr/>
        </p:nvSpPr>
        <p:spPr>
          <a:xfrm>
            <a:off x="6681192" y="1124744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12c </a:t>
            </a:r>
            <a:r>
              <a:rPr lang="ko-KR" altLang="en-US" dirty="0"/>
              <a:t>버전부터 사용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03539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309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4738" y="1436763"/>
            <a:ext cx="7496530" cy="4856343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10495" y="1090712"/>
            <a:ext cx="9145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1"/>
            <a:r>
              <a:rPr lang="ko-KR" altLang="en-US" dirty="0" err="1"/>
              <a:t>계층형</a:t>
            </a:r>
            <a:r>
              <a:rPr lang="ko-KR" altLang="en-US" dirty="0"/>
              <a:t> 쿼리를 이용하면 수직적 관계를 맺고 있는 행들의 </a:t>
            </a:r>
            <a:r>
              <a:rPr lang="ko-KR" altLang="en-US" dirty="0" err="1"/>
              <a:t>계층형</a:t>
            </a:r>
            <a:r>
              <a:rPr lang="ko-KR" altLang="en-US" dirty="0"/>
              <a:t> 정보를 조회할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24071190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8D0806-EC6F-4092-BE2E-828A75D90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86694" y="1116013"/>
            <a:ext cx="8342137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670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84DF4B1-6125-428E-BA1D-3D9713B6F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2600" y="1105520"/>
            <a:ext cx="7388545" cy="56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7116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56EF172-67A6-4015-AC4E-622C5E922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4528" y="1072998"/>
            <a:ext cx="8507980" cy="56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3461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1" y="1196752"/>
            <a:ext cx="9269720" cy="488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64860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8. </a:t>
            </a:r>
            <a:r>
              <a:rPr lang="ko-KR" altLang="en-US" dirty="0"/>
              <a:t>데이터 조작</a:t>
            </a:r>
            <a:r>
              <a:rPr lang="en-US" altLang="ko-KR" dirty="0"/>
              <a:t>(DML)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8.1. DML(Data Manipulation Language)</a:t>
            </a:r>
          </a:p>
          <a:p>
            <a:pPr fontAlgn="base" latinLnBrk="1"/>
            <a:r>
              <a:rPr lang="fr-FR" altLang="ko-KR" dirty="0"/>
              <a:t>8.2. CTAS </a:t>
            </a:r>
          </a:p>
          <a:p>
            <a:pPr fontAlgn="base" latinLnBrk="1"/>
            <a:r>
              <a:rPr lang="fr-FR" altLang="ko-KR"/>
              <a:t>8.3. INSERT</a:t>
            </a:r>
            <a:endParaRPr lang="fr-FR" altLang="ko-KR" dirty="0"/>
          </a:p>
          <a:p>
            <a:pPr fontAlgn="base" latinLnBrk="1"/>
            <a:r>
              <a:rPr lang="fr-FR" altLang="ko-KR"/>
              <a:t>8.4. UPDATE</a:t>
            </a:r>
            <a:endParaRPr lang="fr-FR" altLang="ko-KR" dirty="0"/>
          </a:p>
          <a:p>
            <a:pPr fontAlgn="base" latinLnBrk="1"/>
            <a:r>
              <a:rPr lang="fr-FR" altLang="ko-KR"/>
              <a:t>8.5. DELETE</a:t>
            </a:r>
            <a:endParaRPr lang="fr-FR" altLang="ko-KR" dirty="0"/>
          </a:p>
          <a:p>
            <a:pPr fontAlgn="base" latinLnBrk="1"/>
            <a:r>
              <a:rPr lang="fr-FR" altLang="ko-KR"/>
              <a:t>8.6. MERGE</a:t>
            </a:r>
            <a:endParaRPr lang="fr-FR" altLang="ko-KR" dirty="0"/>
          </a:p>
          <a:p>
            <a:pPr fontAlgn="base" latinLnBrk="1"/>
            <a:r>
              <a:rPr lang="fr-FR" altLang="ko-KR" dirty="0"/>
              <a:t>8.7. MULTIPLE INSERT</a:t>
            </a:r>
          </a:p>
        </p:txBody>
      </p:sp>
    </p:spTree>
    <p:extLst>
      <p:ext uri="{BB962C8B-B14F-4D97-AF65-F5344CB8AC3E}">
        <p14:creationId xmlns:p14="http://schemas.microsoft.com/office/powerpoint/2010/main" val="3468135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8.1. DML(Data Manipulation Language)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63109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DML(Data Manipulation Language)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8.1. DML(Data Manipulation Language)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612106"/>
            <a:ext cx="875347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36740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DML(Data Manipulation Language)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8.1. DML(Data Manipulation Language)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87" y="1116013"/>
            <a:ext cx="8465350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4082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8.2. CTAS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9545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CTAS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8.2. CTAS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484784"/>
            <a:ext cx="9663038" cy="417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19669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CTAS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8.2. CTAS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650" y="1116013"/>
            <a:ext cx="6238224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91656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/>
              <a:t>8.3. INSERT</a:t>
            </a:r>
            <a:endParaRPr lang="fr-FR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7893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INSERT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44"/>
          <a:stretch/>
        </p:blipFill>
        <p:spPr bwMode="auto">
          <a:xfrm>
            <a:off x="956893" y="4293096"/>
            <a:ext cx="8001738" cy="179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F8DB9B0-D573-4365-9EB1-F43DF99341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8550" y="2016560"/>
          <a:ext cx="3970314" cy="129531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{21E4AEA4-8DFA-4A89-87EB-49C32662AFE0}</a:tableStyleId>
              </a:tblPr>
              <a:tblGrid>
                <a:gridCol w="1040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285">
                  <a:extLst>
                    <a:ext uri="{9D8B030D-6E8A-4147-A177-3AD203B41FA5}">
                      <a16:colId xmlns:a16="http://schemas.microsoft.com/office/drawing/2014/main" val="3969770600"/>
                    </a:ext>
                  </a:extLst>
                </a:gridCol>
              </a:tblGrid>
              <a:tr h="217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DEPARTMENT_ID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DEPARTMENT_NAME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MANAGER_ID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LOCATION_ID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Administration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Marketing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201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1800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30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Purchasing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114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70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40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Human Resources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203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2400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302123399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D27953E-E662-4B23-943E-B8D00758D21E}"/>
              </a:ext>
            </a:extLst>
          </p:cNvPr>
          <p:cNvSpPr txBox="1"/>
          <p:nvPr/>
        </p:nvSpPr>
        <p:spPr>
          <a:xfrm>
            <a:off x="971433" y="1754188"/>
            <a:ext cx="1416785" cy="297544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200" dirty="0"/>
              <a:t>DEPARTMENTS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BE61E3-2191-4783-9997-337685E7FEEE}"/>
              </a:ext>
            </a:extLst>
          </p:cNvPr>
          <p:cNvSpPr txBox="1"/>
          <p:nvPr/>
        </p:nvSpPr>
        <p:spPr>
          <a:xfrm>
            <a:off x="5080872" y="2232584"/>
            <a:ext cx="1160305" cy="297544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200" dirty="0"/>
              <a:t>DEPARTMENTS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0A49E-AC16-42A5-98BC-15006B5132B8}"/>
              </a:ext>
            </a:extLst>
          </p:cNvPr>
          <p:cNvSpPr txBox="1"/>
          <p:nvPr/>
        </p:nvSpPr>
        <p:spPr>
          <a:xfrm>
            <a:off x="997286" y="1049031"/>
            <a:ext cx="802834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100" dirty="0"/>
              <a:t>새로운 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E489B5-D066-4CFA-BAB7-E1621722CC29}"/>
              </a:ext>
            </a:extLst>
          </p:cNvPr>
          <p:cNvSpPr txBox="1"/>
          <p:nvPr/>
        </p:nvSpPr>
        <p:spPr>
          <a:xfrm>
            <a:off x="6022557" y="1720179"/>
            <a:ext cx="3110578" cy="282155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100" dirty="0"/>
              <a:t>“</a:t>
            </a:r>
            <a:r>
              <a:rPr lang="ko-KR" altLang="en-US" sz="1100" dirty="0"/>
              <a:t>새로운 행을 </a:t>
            </a:r>
            <a:r>
              <a:rPr lang="en-US" altLang="ko-KR" sz="1100" dirty="0"/>
              <a:t>DEPARTMENT </a:t>
            </a:r>
            <a:r>
              <a:rPr lang="ko-KR" altLang="en-US" sz="1100" dirty="0"/>
              <a:t>테이블에 삽입</a:t>
            </a:r>
            <a:r>
              <a:rPr lang="en-US" altLang="ko-KR" sz="1100" dirty="0"/>
              <a:t>…”</a:t>
            </a:r>
            <a:endParaRPr lang="ko-KR" altLang="en-US" sz="1100" dirty="0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44A26978-B9CE-4316-B3E6-D94634A4979E}"/>
              </a:ext>
            </a:extLst>
          </p:cNvPr>
          <p:cNvSpPr/>
          <p:nvPr/>
        </p:nvSpPr>
        <p:spPr bwMode="auto">
          <a:xfrm>
            <a:off x="3767508" y="1454302"/>
            <a:ext cx="2534125" cy="2151651"/>
          </a:xfrm>
          <a:prstGeom prst="arc">
            <a:avLst>
              <a:gd name="adj1" fmla="val 16199998"/>
              <a:gd name="adj2" fmla="val 21465112"/>
            </a:avLst>
          </a:prstGeom>
          <a:ln w="19050"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b="0" dirty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DF335B4-C8A5-4AB3-8C3E-4E3A2C687C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8550" y="1343108"/>
          <a:ext cx="3970314" cy="217409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040535">
                  <a:extLst>
                    <a:ext uri="{9D8B030D-6E8A-4147-A177-3AD203B41FA5}">
                      <a16:colId xmlns:a16="http://schemas.microsoft.com/office/drawing/2014/main" val="897352432"/>
                    </a:ext>
                  </a:extLst>
                </a:gridCol>
                <a:gridCol w="1202460">
                  <a:extLst>
                    <a:ext uri="{9D8B030D-6E8A-4147-A177-3AD203B41FA5}">
                      <a16:colId xmlns:a16="http://schemas.microsoft.com/office/drawing/2014/main" val="325407860"/>
                    </a:ext>
                  </a:extLst>
                </a:gridCol>
                <a:gridCol w="851034">
                  <a:extLst>
                    <a:ext uri="{9D8B030D-6E8A-4147-A177-3AD203B41FA5}">
                      <a16:colId xmlns:a16="http://schemas.microsoft.com/office/drawing/2014/main" val="3536924638"/>
                    </a:ext>
                  </a:extLst>
                </a:gridCol>
                <a:gridCol w="876285">
                  <a:extLst>
                    <a:ext uri="{9D8B030D-6E8A-4147-A177-3AD203B41FA5}">
                      <a16:colId xmlns:a16="http://schemas.microsoft.com/office/drawing/2014/main" val="1091370167"/>
                    </a:ext>
                  </a:extLst>
                </a:gridCol>
              </a:tblGrid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/>
                        <a:t>270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Data Analytics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3031081508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9F24C92-CD63-4AA3-96B0-FCB0C87F7E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62821" y="2494839"/>
          <a:ext cx="3970314" cy="150815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{21E4AEA4-8DFA-4A89-87EB-49C32662AFE0}</a:tableStyleId>
              </a:tblPr>
              <a:tblGrid>
                <a:gridCol w="1040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285">
                  <a:extLst>
                    <a:ext uri="{9D8B030D-6E8A-4147-A177-3AD203B41FA5}">
                      <a16:colId xmlns:a16="http://schemas.microsoft.com/office/drawing/2014/main" val="3969770600"/>
                    </a:ext>
                  </a:extLst>
                </a:gridCol>
              </a:tblGrid>
              <a:tr h="217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DEPARTMENT_ID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DEPARTMENT_NAME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MANAGER_ID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LOCATION_ID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Administration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Marketing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201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1800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30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Purchasing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114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70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40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Human Resources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203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2400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302123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270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Data Analytics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49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1532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구조 확인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24744"/>
            <a:ext cx="716020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14" y="3140968"/>
            <a:ext cx="7539048" cy="303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84423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새로운 행 삽입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1354931"/>
            <a:ext cx="85725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162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Selection : </a:t>
            </a:r>
            <a:r>
              <a:rPr lang="ko-KR" altLang="en-US" dirty="0"/>
              <a:t>질의에 대해 </a:t>
            </a:r>
            <a:r>
              <a:rPr lang="ko-KR" altLang="en-US" dirty="0" err="1"/>
              <a:t>리턴하고자</a:t>
            </a:r>
            <a:r>
              <a:rPr lang="ko-KR" altLang="en-US" dirty="0"/>
              <a:t> 하는 테이블의 행을 선택하기 위해 </a:t>
            </a:r>
            <a:r>
              <a:rPr lang="en-US" altLang="ko-KR" dirty="0"/>
              <a:t>SQL</a:t>
            </a:r>
            <a:r>
              <a:rPr lang="ko-KR" altLang="en-US" dirty="0"/>
              <a:t>의 </a:t>
            </a:r>
            <a:r>
              <a:rPr lang="en-US" altLang="ko-KR" dirty="0"/>
              <a:t>selection </a:t>
            </a:r>
            <a:r>
              <a:rPr lang="ko-KR" altLang="en-US" dirty="0"/>
              <a:t>기능을 사용할 수 있습니다</a:t>
            </a:r>
            <a:r>
              <a:rPr lang="en-US" altLang="ko-KR" dirty="0"/>
              <a:t>. </a:t>
            </a:r>
            <a:r>
              <a:rPr lang="ko-KR" altLang="en-US" dirty="0"/>
              <a:t>보고자 하는 행을 선택적으로 제한하기 위해 다양한 방법을 사용할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en-US" altLang="ko-KR" dirty="0"/>
              <a:t>Projection : </a:t>
            </a:r>
            <a:r>
              <a:rPr lang="ko-KR" altLang="en-US" dirty="0"/>
              <a:t>질의에 대해 </a:t>
            </a:r>
            <a:r>
              <a:rPr lang="ko-KR" altLang="en-US" dirty="0" err="1"/>
              <a:t>리턴하고자</a:t>
            </a:r>
            <a:r>
              <a:rPr lang="ko-KR" altLang="en-US" dirty="0"/>
              <a:t> 하는 테이블의 열을 선택하기 위해 </a:t>
            </a:r>
            <a:r>
              <a:rPr lang="en-US" altLang="ko-KR" dirty="0"/>
              <a:t>SQL</a:t>
            </a:r>
            <a:r>
              <a:rPr lang="ko-KR" altLang="en-US" dirty="0"/>
              <a:t>의 </a:t>
            </a:r>
            <a:r>
              <a:rPr lang="en-US" altLang="ko-KR" dirty="0"/>
              <a:t>projection </a:t>
            </a:r>
            <a:r>
              <a:rPr lang="ko-KR" altLang="en-US" dirty="0"/>
              <a:t>기능을 사용할 수 있습니다</a:t>
            </a:r>
            <a:r>
              <a:rPr lang="en-US" altLang="ko-KR" dirty="0"/>
              <a:t>. </a:t>
            </a:r>
            <a:r>
              <a:rPr lang="ko-KR" altLang="en-US" dirty="0"/>
              <a:t>필요한 만큼의 열을 선택할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en-US" altLang="ko-KR" dirty="0"/>
              <a:t>Join : </a:t>
            </a:r>
            <a:r>
              <a:rPr lang="ko-KR" altLang="en-US" dirty="0"/>
              <a:t>공유 테이블 양쪽의 열에 대해 링크를 생성하여 다른 테이블에 저장되어 있는 데이터를 함께 가져오기 위해 </a:t>
            </a:r>
            <a:r>
              <a:rPr lang="en-US" altLang="ko-KR" dirty="0"/>
              <a:t>SQL</a:t>
            </a:r>
            <a:r>
              <a:rPr lang="ko-KR" altLang="en-US" dirty="0"/>
              <a:t>의 </a:t>
            </a:r>
            <a:r>
              <a:rPr lang="en-US" altLang="ko-KR" dirty="0"/>
              <a:t>join </a:t>
            </a:r>
            <a:r>
              <a:rPr lang="ko-KR" altLang="en-US" dirty="0"/>
              <a:t>기능을 사용할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SELECT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659765" y="3731967"/>
          <a:ext cx="1277011" cy="908145"/>
        </p:xfrm>
        <a:graphic>
          <a:graphicData uri="http://schemas.openxmlformats.org/drawingml/2006/table">
            <a:tbl>
              <a:tblPr/>
              <a:tblGrid>
                <a:gridCol w="273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3299101" y="3745999"/>
          <a:ext cx="1277011" cy="908145"/>
        </p:xfrm>
        <a:graphic>
          <a:graphicData uri="http://schemas.openxmlformats.org/drawingml/2006/table">
            <a:tbl>
              <a:tblPr/>
              <a:tblGrid>
                <a:gridCol w="273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4910909" y="3737575"/>
          <a:ext cx="1277012" cy="908145"/>
        </p:xfrm>
        <a:graphic>
          <a:graphicData uri="http://schemas.openxmlformats.org/drawingml/2006/table">
            <a:tbl>
              <a:tblPr/>
              <a:tblGrid>
                <a:gridCol w="273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6465168" y="3745999"/>
          <a:ext cx="1277011" cy="908145"/>
        </p:xfrm>
        <a:graphic>
          <a:graphicData uri="http://schemas.openxmlformats.org/drawingml/2006/table">
            <a:tbl>
              <a:tblPr/>
              <a:tblGrid>
                <a:gridCol w="273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1556999" y="3417694"/>
            <a:ext cx="1072113" cy="328305"/>
          </a:xfrm>
          <a:prstGeom prst="rect">
            <a:avLst/>
          </a:prstGeom>
          <a:noFill/>
        </p:spPr>
        <p:txBody>
          <a:bodyPr wrap="none" lIns="111772" tIns="55885" rIns="111772" bIns="5588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 Selection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07888" y="3440498"/>
            <a:ext cx="1152263" cy="328305"/>
          </a:xfrm>
          <a:prstGeom prst="rect">
            <a:avLst/>
          </a:prstGeom>
          <a:noFill/>
        </p:spPr>
        <p:txBody>
          <a:bodyPr wrap="none" lIns="111772" tIns="55885" rIns="111772" bIns="5588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2. Projection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08984" y="3440499"/>
            <a:ext cx="690598" cy="328305"/>
          </a:xfrm>
          <a:prstGeom prst="rect">
            <a:avLst/>
          </a:prstGeom>
          <a:noFill/>
        </p:spPr>
        <p:txBody>
          <a:bodyPr wrap="none" lIns="111772" tIns="55885" rIns="111772" bIns="5588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3. Join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8548" y="4588835"/>
            <a:ext cx="815632" cy="271874"/>
          </a:xfrm>
          <a:prstGeom prst="rect">
            <a:avLst/>
          </a:prstGeom>
          <a:noFill/>
        </p:spPr>
        <p:txBody>
          <a:bodyPr wrap="none" lIns="111772" tIns="55885" rIns="111772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Table 1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7888" y="4604248"/>
            <a:ext cx="815632" cy="271874"/>
          </a:xfrm>
          <a:prstGeom prst="rect">
            <a:avLst/>
          </a:prstGeom>
          <a:noFill/>
        </p:spPr>
        <p:txBody>
          <a:bodyPr wrap="none" lIns="111772" tIns="55885" rIns="111772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Table 1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12163" y="4601805"/>
            <a:ext cx="815632" cy="271874"/>
          </a:xfrm>
          <a:prstGeom prst="rect">
            <a:avLst/>
          </a:prstGeom>
          <a:noFill/>
        </p:spPr>
        <p:txBody>
          <a:bodyPr wrap="none" lIns="111772" tIns="55885" rIns="111772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Table 1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7649" y="4604249"/>
            <a:ext cx="815632" cy="271874"/>
          </a:xfrm>
          <a:prstGeom prst="rect">
            <a:avLst/>
          </a:prstGeom>
          <a:noFill/>
        </p:spPr>
        <p:txBody>
          <a:bodyPr wrap="none" lIns="111772" tIns="55885" rIns="111772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Table 2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2" name="왼쪽/오른쪽 화살표 41"/>
          <p:cNvSpPr/>
          <p:nvPr/>
        </p:nvSpPr>
        <p:spPr bwMode="auto">
          <a:xfrm>
            <a:off x="6187922" y="4157034"/>
            <a:ext cx="277246" cy="64054"/>
          </a:xfrm>
          <a:prstGeom prst="leftRightArrow">
            <a:avLst/>
          </a:prstGeom>
          <a:gradFill rotWithShape="1">
            <a:gsLst>
              <a:gs pos="0">
                <a:srgbClr val="333399">
                  <a:tint val="50000"/>
                  <a:satMod val="300000"/>
                </a:srgbClr>
              </a:gs>
              <a:gs pos="35000">
                <a:srgbClr val="333399">
                  <a:tint val="37000"/>
                  <a:satMod val="300000"/>
                </a:srgbClr>
              </a:gs>
              <a:gs pos="100000">
                <a:srgbClr val="33339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117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2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새로운 행 삽입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2" y="1196752"/>
            <a:ext cx="9288710" cy="448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1149" y="580526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다음 작업을 위해 </a:t>
            </a:r>
            <a:r>
              <a:rPr lang="en-US" altLang="ko-KR" dirty="0"/>
              <a:t>ROLLBACK; </a:t>
            </a:r>
            <a:r>
              <a:rPr lang="ko-KR" altLang="en-US" dirty="0"/>
              <a:t>명령으로 삽입했던 행의 저장을 취소하세요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437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다른 테이블로부터 행 복사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pic>
        <p:nvPicPr>
          <p:cNvPr id="1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7" y="1196752"/>
            <a:ext cx="9505056" cy="493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5073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다른 테이블로부터 행 복사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/>
          <a:stretch/>
        </p:blipFill>
        <p:spPr bwMode="auto">
          <a:xfrm>
            <a:off x="1052774" y="1116013"/>
            <a:ext cx="7809976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965487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8.4. UPDATE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455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UPDATE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8.4. UPDATE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216819"/>
            <a:ext cx="85153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0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UPDATE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8.4. UPDATE</a:t>
            </a:r>
            <a:endParaRPr lang="fr-FR" altLang="ko-KR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4B32007-E8E4-4EDD-8EB3-5F84DF936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000"/>
          <a:stretch/>
        </p:blipFill>
        <p:spPr>
          <a:xfrm>
            <a:off x="311150" y="1267236"/>
            <a:ext cx="9293225" cy="48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7050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행 갱신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8.4. UPDATE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5" y="1116013"/>
            <a:ext cx="8321414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18136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서브쿼리로 다중 열 갱신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8.4. UPDATE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5" y="1916832"/>
            <a:ext cx="9312046" cy="336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85239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서브쿼리로 다중 열 갱신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8.4. UPDATE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" y="1556792"/>
            <a:ext cx="9802465" cy="3827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87187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8.5. DELETE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90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 latinLnBrk="0">
              <a:buNone/>
            </a:pPr>
            <a:r>
              <a:rPr lang="en-US" altLang="ko-KR" sz="3200" dirty="0"/>
              <a:t>SELECT [DISTINCT] { * | </a:t>
            </a:r>
            <a:r>
              <a:rPr lang="en-US" altLang="ko-KR" sz="3200" i="1" dirty="0"/>
              <a:t>column</a:t>
            </a:r>
            <a:r>
              <a:rPr lang="en-US" altLang="ko-KR" sz="3200" dirty="0"/>
              <a:t> [[AS] </a:t>
            </a:r>
            <a:r>
              <a:rPr lang="en-US" altLang="ko-KR" sz="3200" i="1" dirty="0"/>
              <a:t>alias</a:t>
            </a:r>
            <a:r>
              <a:rPr lang="en-US" altLang="ko-KR" sz="3200" dirty="0"/>
              <a:t>], ... }</a:t>
            </a:r>
          </a:p>
          <a:p>
            <a:pPr marL="0" indent="0" fontAlgn="base" latinLnBrk="0">
              <a:buNone/>
            </a:pPr>
            <a:r>
              <a:rPr lang="en-US" altLang="ko-KR" sz="3200" dirty="0"/>
              <a:t>FROM </a:t>
            </a:r>
            <a:r>
              <a:rPr lang="en-US" altLang="ko-KR" sz="3200" i="1" dirty="0"/>
              <a:t>table</a:t>
            </a:r>
            <a:r>
              <a:rPr lang="en-US" altLang="ko-KR" sz="3200" dirty="0"/>
              <a:t>;</a:t>
            </a:r>
          </a:p>
          <a:p>
            <a:pPr fontAlgn="base" latinLnBrk="0"/>
            <a:endParaRPr lang="en-US" altLang="ko-KR" dirty="0"/>
          </a:p>
          <a:p>
            <a:pPr fontAlgn="base" latinLnBrk="0"/>
            <a:endParaRPr lang="en-US" altLang="ko-KR" sz="1800" dirty="0"/>
          </a:p>
          <a:p>
            <a:pPr fontAlgn="base"/>
            <a:r>
              <a:rPr lang="ko-KR" altLang="en-US" sz="1800" dirty="0"/>
              <a:t>구문형식에서</a:t>
            </a:r>
            <a:r>
              <a:rPr lang="en-US" altLang="ko-KR" sz="1800" dirty="0"/>
              <a:t>...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SELECT : </a:t>
            </a:r>
            <a:r>
              <a:rPr lang="ko-KR" altLang="en-US" sz="1800" dirty="0"/>
              <a:t>하나 이상의 열을 나열합니다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DISTINCT : </a:t>
            </a:r>
            <a:r>
              <a:rPr lang="ko-KR" altLang="en-US" sz="1800" dirty="0"/>
              <a:t>중복을 제거합니다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* : </a:t>
            </a:r>
            <a:r>
              <a:rPr lang="ko-KR" altLang="en-US" sz="1800" dirty="0"/>
              <a:t>모든 열을 선택합니다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</a:t>
            </a:r>
            <a:r>
              <a:rPr lang="en-US" altLang="ko-KR" sz="1800" i="1" dirty="0"/>
              <a:t>column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명명된 열을 선택합니다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AS : </a:t>
            </a:r>
            <a:r>
              <a:rPr lang="ko-KR" altLang="en-US" sz="1800" dirty="0"/>
              <a:t>열 별칭</a:t>
            </a:r>
            <a:r>
              <a:rPr lang="en-US" altLang="ko-KR" sz="1800" dirty="0"/>
              <a:t>(alias)</a:t>
            </a:r>
            <a:r>
              <a:rPr lang="ko-KR" altLang="en-US" sz="1800" dirty="0"/>
              <a:t>을 지정합니다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</a:t>
            </a:r>
            <a:r>
              <a:rPr lang="en-US" altLang="ko-KR" sz="1800" i="1" dirty="0"/>
              <a:t>alias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선택된 열을 다른 이름으로 변경합니다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FROM </a:t>
            </a:r>
            <a:r>
              <a:rPr lang="en-US" altLang="ko-KR" sz="1800" i="1" dirty="0"/>
              <a:t>table </a:t>
            </a:r>
            <a:r>
              <a:rPr lang="en-US" altLang="ko-KR" sz="1800" dirty="0"/>
              <a:t>: </a:t>
            </a:r>
            <a:r>
              <a:rPr lang="ko-KR" altLang="en-US" sz="1800" dirty="0"/>
              <a:t>열을 포함하는 테이블을 명시합니다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fontAlgn="base" latinLnBrk="0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SELECT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DELETE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40" y="1268760"/>
            <a:ext cx="9130407" cy="480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25876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DELETE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2144688" y="2564904"/>
            <a:ext cx="4680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639BC47-1809-478D-95D3-4F426A05C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88981"/>
            <a:ext cx="9293225" cy="50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5290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628800"/>
            <a:ext cx="9582896" cy="369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85985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"/>
          <a:stretch/>
        </p:blipFill>
        <p:spPr bwMode="auto">
          <a:xfrm>
            <a:off x="488504" y="1196752"/>
            <a:ext cx="8756079" cy="501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19837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다른 테이블을 이용한 행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59" y="1116013"/>
            <a:ext cx="7391206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35373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다른 테이블을 이용한 행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" y="1628800"/>
            <a:ext cx="9241085" cy="403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04262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RETURNING </a:t>
            </a:r>
            <a:r>
              <a:rPr lang="ko-KR" altLang="en-US" dirty="0"/>
              <a:t>절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56" y="1116013"/>
            <a:ext cx="6776413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50754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8.6. MERGE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7018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MERGE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8.6. MERGE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30" y="1116013"/>
            <a:ext cx="7637865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24393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MERGE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8.6. MERGE</a:t>
            </a:r>
            <a:endParaRPr lang="fr-FR" altLang="ko-KR" dirty="0"/>
          </a:p>
        </p:txBody>
      </p:sp>
      <p:pic>
        <p:nvPicPr>
          <p:cNvPr id="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226344"/>
            <a:ext cx="851535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663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SQL </a:t>
            </a:r>
            <a:r>
              <a:rPr lang="ko-KR" altLang="en-US" dirty="0"/>
              <a:t>문장은 대</a:t>
            </a:r>
            <a:r>
              <a:rPr lang="en-US" altLang="ko-KR" dirty="0"/>
              <a:t>/</a:t>
            </a:r>
            <a:r>
              <a:rPr lang="ko-KR" altLang="en-US" dirty="0"/>
              <a:t>소문자를 구별하지 않습니다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SQL </a:t>
            </a:r>
            <a:r>
              <a:rPr lang="ko-KR" altLang="en-US" dirty="0"/>
              <a:t>문장은 한 줄 이상일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키워드는 단축하거나 줄을 나누어 쓸 수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절은 대개 줄을 나누어서 씁니다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탭과 들여쓰기</a:t>
            </a:r>
            <a:r>
              <a:rPr lang="en-US" altLang="ko-KR" dirty="0"/>
              <a:t>(indent)</a:t>
            </a:r>
            <a:r>
              <a:rPr lang="ko-KR" altLang="en-US" dirty="0"/>
              <a:t>는 읽기 쉽게 하기 위해 사용됩니다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문장 작성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54645" y="2780929"/>
            <a:ext cx="614290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42416688" descr="EMB000023a45b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92" y="3717033"/>
            <a:ext cx="4212468" cy="229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81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MERGE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8.6. MERGE</a:t>
            </a:r>
            <a:endParaRPr lang="fr-FR" altLang="ko-KR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919D32-FAD3-4946-9F63-F29E3F0BA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19" y="1072998"/>
            <a:ext cx="6671848" cy="51927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1B726E-B257-42B3-BE46-82989FA8E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768" y="5422275"/>
            <a:ext cx="6956698" cy="7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3694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8.7. MULTIPLE INSERT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2205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MULTIPLE INSERT </a:t>
            </a:r>
            <a:r>
              <a:rPr lang="ko-KR" altLang="en-US" dirty="0"/>
              <a:t>구문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INSERT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문에서 여러 개의 테이블에 동시에 하나의 행을 입력할 수 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>
              <a:buNone/>
            </a:pP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7" y="1520142"/>
            <a:ext cx="7953375" cy="35337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6377" y="5189471"/>
            <a:ext cx="93942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(MULTIPLE) INSERT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문의 종류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UNCONDITIONAL INSERT ALL, CONDITIONAL  INSERT ALL, CONDITIONAL INSERT FIRST, PIVOTING INSERT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0019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UNCONDTIONAL INSERT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73" y="1360339"/>
            <a:ext cx="9253538" cy="355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67919" y="5589240"/>
            <a:ext cx="9337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INSERT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문을 실습하기 위해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EMP2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EMP3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테이블을 생성해야 합니다</a:t>
            </a:r>
          </a:p>
        </p:txBody>
      </p:sp>
    </p:spTree>
    <p:extLst>
      <p:ext uri="{BB962C8B-B14F-4D97-AF65-F5344CB8AC3E}">
        <p14:creationId xmlns:p14="http://schemas.microsoft.com/office/powerpoint/2010/main" val="98266155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UNCONDTIONAL INSERT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5" y="1412776"/>
            <a:ext cx="9298806" cy="451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33102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UNCONDTIONAL INSERT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" y="1080368"/>
            <a:ext cx="7700756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4526" y="2708920"/>
            <a:ext cx="443384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 예제를 실습 위해 </a:t>
            </a:r>
            <a:r>
              <a:rPr lang="en-US" altLang="ko-KR" dirty="0" err="1"/>
              <a:t>emp_salary</a:t>
            </a:r>
            <a:r>
              <a:rPr lang="en-US" altLang="ko-KR" dirty="0"/>
              <a:t> </a:t>
            </a:r>
            <a:r>
              <a:rPr lang="ko-KR" altLang="en-US" dirty="0"/>
              <a:t>테이블과 </a:t>
            </a:r>
            <a:r>
              <a:rPr lang="en-US" altLang="ko-KR" dirty="0" err="1"/>
              <a:t>emp_hire_date</a:t>
            </a:r>
            <a:r>
              <a:rPr lang="en-US" altLang="ko-KR" dirty="0"/>
              <a:t> </a:t>
            </a:r>
            <a:r>
              <a:rPr lang="ko-KR" altLang="en-US" dirty="0"/>
              <a:t>테이블을 구조만 갖도록 생성해야 합니다</a:t>
            </a:r>
            <a:r>
              <a:rPr lang="en-US" altLang="ko-KR" dirty="0"/>
              <a:t>. CTAS </a:t>
            </a:r>
            <a:r>
              <a:rPr lang="ko-KR" altLang="en-US" dirty="0"/>
              <a:t>구문으로 테이블을 생성하고 진행하세요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57347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CONDTIONAL INSERT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96752"/>
            <a:ext cx="9373774" cy="302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51148" y="4415816"/>
            <a:ext cx="8994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실습을 위해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EMP_10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EMP_20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테이블을 만들어야 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EMPLOYEES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테이블의 구조만 갖도록 만드세요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1638" y="5034561"/>
            <a:ext cx="803774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marR="63500" fontAlgn="base">
              <a:lnSpc>
                <a:spcPct val="130000"/>
              </a:lnSpc>
              <a:tabLst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CREATE TABLE emp_10 AS SELECT * FROM employees WHERE 1=2;</a:t>
            </a:r>
            <a:endParaRPr lang="en-US" altLang="ko-KR" kern="0" dirty="0">
              <a:solidFill>
                <a:srgbClr val="000000"/>
              </a:solidFill>
              <a:latin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1638" y="5491321"/>
            <a:ext cx="803774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marR="63500" fontAlgn="base">
              <a:lnSpc>
                <a:spcPct val="130000"/>
              </a:lnSpc>
              <a:tabLst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CREATE TABLE emp_20 AS SELECT * FROM employees WHERE 1=2;</a:t>
            </a:r>
            <a:endParaRPr lang="en-US" altLang="ko-KR" kern="0" dirty="0">
              <a:solidFill>
                <a:srgbClr val="000000"/>
              </a:solidFill>
              <a:latin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09226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CONDTIONAL INSERT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617"/>
          <a:stretch/>
        </p:blipFill>
        <p:spPr>
          <a:xfrm>
            <a:off x="824437" y="1105744"/>
            <a:ext cx="8258175" cy="40576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1" y="5013176"/>
            <a:ext cx="8620125" cy="8477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80" y="5805264"/>
            <a:ext cx="86010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003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CONDTIONAL INSERT FIRST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2" y="1916832"/>
            <a:ext cx="9777793" cy="270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96367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CONDTIONAL INSERT FIRST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4" y="1196752"/>
            <a:ext cx="9109082" cy="504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81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모든 열 선택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22697" y="1461437"/>
            <a:ext cx="4953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*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departments;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242417408" descr="EMB000023a45b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697" y="2348881"/>
            <a:ext cx="5011473" cy="37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3320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PIVOTING INSERT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5" y="1556792"/>
            <a:ext cx="9168052" cy="401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47967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PIVOTING INSERT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BA1F555-4D4A-ACEB-F7B7-20E46F1B3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919" y="1268760"/>
            <a:ext cx="6943725" cy="4076700"/>
          </a:xfrm>
          <a:prstGeom prst="rect">
            <a:avLst/>
          </a:prstGeom>
        </p:spPr>
      </p:pic>
      <p:pic>
        <p:nvPicPr>
          <p:cNvPr id="1025" name="_x635659224">
            <a:extLst>
              <a:ext uri="{FF2B5EF4-FFF2-40B4-BE49-F238E27FC236}">
                <a16:creationId xmlns:a16="http://schemas.microsoft.com/office/drawing/2014/main" id="{88D12E4E-EFBA-76FA-8717-1DD73A930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40" y="4482654"/>
            <a:ext cx="2713038" cy="17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32035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534D4-41FC-F097-2B5D-8611B91302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PIVOTING INSERT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DBB5A-E73C-5D87-14D5-E7E020A7D59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18C0B9-0292-845D-3A57-B0D49D96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71" y="2971446"/>
            <a:ext cx="3390900" cy="21526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626DF54-C1F0-7E67-6F5E-3F70E49845E7}"/>
              </a:ext>
            </a:extLst>
          </p:cNvPr>
          <p:cNvGrpSpPr/>
          <p:nvPr/>
        </p:nvGrpSpPr>
        <p:grpSpPr>
          <a:xfrm>
            <a:off x="895281" y="1482833"/>
            <a:ext cx="6142038" cy="3942409"/>
            <a:chOff x="895281" y="1482833"/>
            <a:chExt cx="6142038" cy="3942409"/>
          </a:xfrm>
        </p:grpSpPr>
        <p:pic>
          <p:nvPicPr>
            <p:cNvPr id="6" name="_x442943480" descr="EMB00000ae00e6c">
              <a:extLst>
                <a:ext uri="{FF2B5EF4-FFF2-40B4-BE49-F238E27FC236}">
                  <a16:creationId xmlns:a16="http://schemas.microsoft.com/office/drawing/2014/main" id="{AF1B3713-FEB0-FF85-E970-94D7C9E60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281" y="1855335"/>
              <a:ext cx="6142038" cy="60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E2D7ABE-3FC3-96F4-D334-CB20E4276C89}"/>
                </a:ext>
              </a:extLst>
            </p:cNvPr>
            <p:cNvSpPr/>
            <p:nvPr/>
          </p:nvSpPr>
          <p:spPr>
            <a:xfrm>
              <a:off x="1159882" y="1783328"/>
              <a:ext cx="1656184" cy="611470"/>
            </a:xfrm>
            <a:prstGeom prst="roundRect">
              <a:avLst>
                <a:gd name="adj" fmla="val 7306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9888F2F-F530-91AB-42CD-8EBC794AF818}"/>
                </a:ext>
              </a:extLst>
            </p:cNvPr>
            <p:cNvSpPr/>
            <p:nvPr/>
          </p:nvSpPr>
          <p:spPr>
            <a:xfrm>
              <a:off x="1159882" y="2996460"/>
              <a:ext cx="1618944" cy="2095991"/>
            </a:xfrm>
            <a:prstGeom prst="roundRect">
              <a:avLst>
                <a:gd name="adj" fmla="val 223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B4ACE7F-69F6-3301-0BAE-F36781E8E87A}"/>
                </a:ext>
              </a:extLst>
            </p:cNvPr>
            <p:cNvSpPr/>
            <p:nvPr/>
          </p:nvSpPr>
          <p:spPr>
            <a:xfrm>
              <a:off x="2816066" y="1783327"/>
              <a:ext cx="4221253" cy="26462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373BB2C-CF7B-A20B-E98D-C5735A281258}"/>
                </a:ext>
              </a:extLst>
            </p:cNvPr>
            <p:cNvSpPr/>
            <p:nvPr/>
          </p:nvSpPr>
          <p:spPr>
            <a:xfrm>
              <a:off x="2816067" y="3177078"/>
              <a:ext cx="722780" cy="1915372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9D79E-BE16-C997-2175-7D0494FEF331}"/>
                </a:ext>
              </a:extLst>
            </p:cNvPr>
            <p:cNvSpPr txBox="1"/>
            <p:nvPr/>
          </p:nvSpPr>
          <p:spPr>
            <a:xfrm>
              <a:off x="1087874" y="2586448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 고정</a:t>
              </a:r>
            </a:p>
          </p:txBody>
        </p: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1CFD418E-D25B-F784-1C7D-B3B9736911BB}"/>
                </a:ext>
              </a:extLst>
            </p:cNvPr>
            <p:cNvCxnSpPr>
              <a:cxnSpLocks/>
              <a:stCxn id="11" idx="3"/>
              <a:endCxn id="7" idx="2"/>
            </p:cNvCxnSpPr>
            <p:nvPr/>
          </p:nvCxnSpPr>
          <p:spPr>
            <a:xfrm flipV="1">
              <a:off x="1756647" y="2394798"/>
              <a:ext cx="231327" cy="330150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38AA2E66-402C-E4CB-71BD-20B0CE06F892}"/>
                </a:ext>
              </a:extLst>
            </p:cNvPr>
            <p:cNvCxnSpPr>
              <a:cxnSpLocks/>
              <a:stCxn id="11" idx="3"/>
              <a:endCxn id="8" idx="0"/>
            </p:cNvCxnSpPr>
            <p:nvPr/>
          </p:nvCxnSpPr>
          <p:spPr>
            <a:xfrm>
              <a:off x="1756647" y="2724948"/>
              <a:ext cx="212707" cy="271512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591068-ADA9-FD8B-4087-F0C5560D621F}"/>
                </a:ext>
              </a:extLst>
            </p:cNvPr>
            <p:cNvSpPr txBox="1"/>
            <p:nvPr/>
          </p:nvSpPr>
          <p:spPr>
            <a:xfrm>
              <a:off x="2413926" y="2539662"/>
              <a:ext cx="2526745" cy="261610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 이름을 값으로</a:t>
              </a:r>
            </a:p>
          </p:txBody>
        </p: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1DCFCCDB-AF0C-6FC0-9C61-B251B190792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rot="5400000">
              <a:off x="3487513" y="1737897"/>
              <a:ext cx="1129125" cy="1749236"/>
            </a:xfrm>
            <a:prstGeom prst="curvedConnector3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4FC539E-5714-B92F-9EC3-025F4677B997}"/>
                </a:ext>
              </a:extLst>
            </p:cNvPr>
            <p:cNvSpPr/>
            <p:nvPr/>
          </p:nvSpPr>
          <p:spPr>
            <a:xfrm>
              <a:off x="2816065" y="2071357"/>
              <a:ext cx="4221253" cy="344768"/>
            </a:xfrm>
            <a:prstGeom prst="roundRect">
              <a:avLst>
                <a:gd name="adj" fmla="val 7306"/>
              </a:avLst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E6B52A3-D1DD-6D42-C5E8-8DBA4D8DD6BC}"/>
                </a:ext>
              </a:extLst>
            </p:cNvPr>
            <p:cNvSpPr/>
            <p:nvPr/>
          </p:nvSpPr>
          <p:spPr>
            <a:xfrm>
              <a:off x="3584848" y="3177078"/>
              <a:ext cx="781423" cy="1915372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id="{F06F7909-3ADA-30B0-462B-7F4F3F85A697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 rot="5400000">
              <a:off x="4070650" y="2321035"/>
              <a:ext cx="760953" cy="95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559A64-ADA6-9A74-19D1-904C615D14AC}"/>
                </a:ext>
              </a:extLst>
            </p:cNvPr>
            <p:cNvSpPr txBox="1"/>
            <p:nvPr/>
          </p:nvSpPr>
          <p:spPr>
            <a:xfrm>
              <a:off x="4336171" y="2775579"/>
              <a:ext cx="2273013" cy="261609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각 열의 값은 새로운 열의 값으로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6FA849-BA4A-9850-50C8-B91CCFD22244}"/>
                </a:ext>
              </a:extLst>
            </p:cNvPr>
            <p:cNvSpPr txBox="1"/>
            <p:nvPr/>
          </p:nvSpPr>
          <p:spPr>
            <a:xfrm>
              <a:off x="1087874" y="148283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SALES </a:t>
              </a:r>
              <a:r>
                <a:rPr lang="ko-KR" altLang="en-US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테이블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88B96B-AC64-6805-7435-B9F7601CF56D}"/>
                </a:ext>
              </a:extLst>
            </p:cNvPr>
            <p:cNvSpPr txBox="1"/>
            <p:nvPr/>
          </p:nvSpPr>
          <p:spPr>
            <a:xfrm>
              <a:off x="1016947" y="5117465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SALES_LOG </a:t>
              </a:r>
              <a:r>
                <a:rPr lang="ko-KR" altLang="en-US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테이블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41321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9. </a:t>
            </a:r>
            <a:r>
              <a:rPr lang="ko-KR" altLang="en-US" dirty="0"/>
              <a:t>트랜잭션</a:t>
            </a:r>
            <a:r>
              <a:rPr lang="en-US" altLang="ko-KR" dirty="0"/>
              <a:t>(Transaction)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  <a:p>
            <a:pPr fontAlgn="base" latinLnBrk="1"/>
            <a:r>
              <a:rPr lang="en-US" altLang="ko-KR" dirty="0"/>
              <a:t>9.2. LOCK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29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3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r="4610"/>
          <a:stretch/>
        </p:blipFill>
        <p:spPr bwMode="auto">
          <a:xfrm>
            <a:off x="200472" y="1916832"/>
            <a:ext cx="952665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83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6" y="1340768"/>
            <a:ext cx="947392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3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4D2ED9-1953-478F-BD28-80083368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520972"/>
            <a:ext cx="9293225" cy="43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7" y="1283494"/>
            <a:ext cx="718185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552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암시적 트랜잭션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427223"/>
            <a:ext cx="9293225" cy="45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50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특정 열 선택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616074" y="1224214"/>
            <a:ext cx="436848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department_name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location_id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departments;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52" name="_x242422528" descr="EMB000023a45b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2" y="1224213"/>
            <a:ext cx="2227131" cy="42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838236" y="2039691"/>
            <a:ext cx="429900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location_id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department_name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departments;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57" name="_x242422128" descr="EMB000023a45b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243" y="2039690"/>
            <a:ext cx="2201333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35018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AUTOCOMMIT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9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885" y="1116013"/>
            <a:ext cx="7815755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0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SAVEPOINT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ROLLBACK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24" y="1116013"/>
            <a:ext cx="7643877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34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9.2. LOCK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읽기 일관성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9.2. LOCK</a:t>
            </a:r>
            <a:endParaRPr lang="ko-KR" alt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47" y="1116013"/>
            <a:ext cx="7699831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79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LOCK</a:t>
            </a:r>
            <a:r>
              <a:rPr lang="ko-KR" altLang="en-US" dirty="0"/>
              <a:t>의 종류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9.2. LOCK</a:t>
            </a:r>
            <a:endParaRPr lang="ko-KR" altLang="en-US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1656"/>
            <a:ext cx="625792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5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LOCK</a:t>
            </a:r>
            <a:r>
              <a:rPr lang="ko-KR" altLang="en-US" dirty="0"/>
              <a:t>의 종류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9.2. LOCK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169194"/>
            <a:ext cx="851535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4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DML</a:t>
            </a:r>
            <a:r>
              <a:rPr lang="ko-KR" altLang="en-US" dirty="0"/>
              <a:t>과 </a:t>
            </a:r>
            <a:r>
              <a:rPr lang="en-US" altLang="ko-KR" dirty="0"/>
              <a:t>LOCK</a:t>
            </a:r>
            <a:endParaRPr lang="ko-KR" altLang="en-US" dirty="0"/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9.2. LOCK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77783" y="6484378"/>
            <a:ext cx="3366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user1 </a:t>
            </a:r>
            <a:r>
              <a:rPr lang="ko-KR" altLang="en-US" sz="1200" dirty="0"/>
              <a:t>세션에서 </a:t>
            </a:r>
            <a:r>
              <a:rPr lang="en-US" altLang="ko-KR" sz="1200" dirty="0"/>
              <a:t>commit </a:t>
            </a:r>
            <a:r>
              <a:rPr lang="ko-KR" altLang="en-US" sz="1200" dirty="0"/>
              <a:t>하면 </a:t>
            </a:r>
            <a:r>
              <a:rPr lang="en-US" altLang="ko-KR" sz="1200" dirty="0"/>
              <a:t>user2 </a:t>
            </a:r>
            <a:r>
              <a:rPr lang="ko-KR" altLang="en-US" sz="1200" dirty="0"/>
              <a:t>세션의 </a:t>
            </a:r>
            <a:r>
              <a:rPr lang="en-US" altLang="ko-KR" sz="1200" dirty="0" err="1"/>
              <a:t>sal</a:t>
            </a:r>
            <a:r>
              <a:rPr lang="en-US" altLang="ko-KR" sz="1200" dirty="0"/>
              <a:t> </a:t>
            </a:r>
            <a:r>
              <a:rPr lang="ko-KR" altLang="en-US" sz="1200" dirty="0"/>
              <a:t>값은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63" name="내용 개체 틀 26"/>
          <p:cNvSpPr txBox="1">
            <a:spLocks/>
          </p:cNvSpPr>
          <p:nvPr/>
        </p:nvSpPr>
        <p:spPr>
          <a:xfrm>
            <a:off x="350489" y="1268760"/>
            <a:ext cx="4486766" cy="51845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SQL*Plus: Release 11.2.0.2.0 Production on </a:t>
            </a:r>
            <a:r>
              <a:rPr lang="ko-KR" altLang="en-US" sz="1000" dirty="0">
                <a:latin typeface="Consolas" pitchFamily="49" charset="0"/>
                <a:cs typeface="Consolas" pitchFamily="49" charset="0"/>
              </a:rPr>
              <a:t>목 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2</a:t>
            </a:r>
            <a:r>
              <a:rPr lang="ko-KR" altLang="en-US" sz="1000" dirty="0">
                <a:latin typeface="Consolas" pitchFamily="49" charset="0"/>
                <a:cs typeface="Consolas" pitchFamily="49" charset="0"/>
              </a:rPr>
              <a:t>월 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18 12:44:06 2016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Copyright (c) 1982, 2010, Oracle.  All rights reserved.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conn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hr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hr</a:t>
            </a:r>
            <a:endParaRPr lang="en-US" altLang="ko-KR" sz="105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Connected.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SELECT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ename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FROM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endParaRPr lang="en-US" altLang="ko-KR" sz="105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WHERE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deptno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=30;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EMPNO ENAME                                          SAL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---------- --------------------------------------- ----------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114 Den                                          11000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115 Alexander                                     3100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116 Shelli                                        2900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117 </a:t>
            </a:r>
            <a:r>
              <a:rPr lang="en-US" altLang="ko-KR" sz="1000" dirty="0" err="1">
                <a:latin typeface="Consolas" pitchFamily="49" charset="0"/>
                <a:cs typeface="Consolas" pitchFamily="49" charset="0"/>
              </a:rPr>
              <a:t>Sigal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                                  2800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118 Guy                                           2600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119 Karen                                         2500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6 rows selected.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UPDATE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SET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*1.1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</a:t>
            </a:r>
            <a:r>
              <a:rPr lang="en-US" altLang="ko-KR" sz="10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WHERE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deptno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=30;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6 row updated.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SELECT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ename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FROM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endParaRPr lang="en-US" altLang="ko-KR" sz="105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WHERE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deptno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=30;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EMPNO ENAME                                          SAL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---------- --------------------------------------- ----------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114 Den                                          12100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115 Alexander                                     3410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116 Shelli                                        3190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117 Sigal                                         3080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118 Guy                                           2860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119 Karen                                         2750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6 rows selected.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</a:t>
            </a:r>
            <a:endParaRPr lang="ko-KR" altLang="en-US" sz="1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내용 개체 틀 28"/>
          <p:cNvSpPr txBox="1">
            <a:spLocks/>
          </p:cNvSpPr>
          <p:nvPr/>
        </p:nvSpPr>
        <p:spPr>
          <a:xfrm>
            <a:off x="5031009" y="1268760"/>
            <a:ext cx="4523653" cy="518457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>
            <a:normAutofit lnSpcReduction="10000"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SQL*Plus: Release 11.2.0.2.0 Production on </a:t>
            </a:r>
            <a:r>
              <a:rPr lang="ko-KR" altLang="en-US" sz="1000" dirty="0">
                <a:latin typeface="Consolas" pitchFamily="49" charset="0"/>
                <a:cs typeface="Consolas" pitchFamily="49" charset="0"/>
              </a:rPr>
              <a:t>목 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2</a:t>
            </a:r>
            <a:r>
              <a:rPr lang="ko-KR" altLang="en-US" sz="1000" dirty="0">
                <a:latin typeface="Consolas" pitchFamily="49" charset="0"/>
                <a:cs typeface="Consolas" pitchFamily="49" charset="0"/>
              </a:rPr>
              <a:t>월 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18 12:49:25 2016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Copyright (c) 1982, 2010, Oracle.  All rights reserved.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conn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hr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hr</a:t>
            </a:r>
            <a:endParaRPr lang="en-US" altLang="ko-KR" sz="10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Connected.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SELECT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ename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FROM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endParaRPr lang="en-US" altLang="ko-KR" sz="105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 WHERE </a:t>
            </a:r>
            <a:r>
              <a:rPr lang="en-US" altLang="ko-KR" sz="1000" dirty="0" err="1">
                <a:latin typeface="Consolas" pitchFamily="49" charset="0"/>
                <a:cs typeface="Consolas" pitchFamily="49" charset="0"/>
              </a:rPr>
              <a:t>deptno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=30;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EMPNO ENAME                                           SAL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---------- ---------------------------------------- ----------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114 Den                                           11000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115 Alexander                                      3100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116 Shelli                                         2900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117 </a:t>
            </a:r>
            <a:r>
              <a:rPr lang="en-US" altLang="ko-KR" sz="1000" dirty="0" err="1">
                <a:latin typeface="Consolas" pitchFamily="49" charset="0"/>
                <a:cs typeface="Consolas" pitchFamily="49" charset="0"/>
              </a:rPr>
              <a:t>Sigal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                                   2800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118 Guy                                            2600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119 Karen                                          2500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6 rows selected.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SELECT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ename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FROM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endParaRPr lang="en-US" altLang="ko-KR" sz="105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WHERE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deptno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=30;</a:t>
            </a:r>
            <a:endParaRPr lang="en-US" altLang="ko-KR" sz="10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EMPNO ENAME                                           SAL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---------- ---------------------------------------- ----------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114 Den                                           11000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115 Alexander                                      3100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116 Shelli                                         2900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117 </a:t>
            </a:r>
            <a:r>
              <a:rPr lang="en-US" altLang="ko-KR" sz="1000" dirty="0" err="1">
                <a:latin typeface="Consolas" pitchFamily="49" charset="0"/>
                <a:cs typeface="Consolas" pitchFamily="49" charset="0"/>
              </a:rPr>
              <a:t>Sigal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                                   2800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118 Guy                                            2600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119 Karen                                          2500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6 rows selected.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UPDATE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SET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=sal+500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WHERE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=115;</a:t>
            </a:r>
            <a:endParaRPr lang="en-US" altLang="ko-KR" sz="10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텍스트 개체 틀 5"/>
          <p:cNvSpPr txBox="1">
            <a:spLocks/>
          </p:cNvSpPr>
          <p:nvPr/>
        </p:nvSpPr>
        <p:spPr>
          <a:xfrm>
            <a:off x="350489" y="908720"/>
            <a:ext cx="4497418" cy="360040"/>
          </a:xfrm>
          <a:prstGeom prst="rect">
            <a:avLst/>
          </a:prstGeom>
        </p:spPr>
        <p:txBody>
          <a:bodyPr/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user1</a:t>
            </a:r>
            <a:endParaRPr lang="ko-KR" altLang="en-US" sz="2000" dirty="0"/>
          </a:p>
        </p:txBody>
      </p:sp>
      <p:sp>
        <p:nvSpPr>
          <p:cNvPr id="66" name="텍스트 개체 틀 27"/>
          <p:cNvSpPr txBox="1">
            <a:spLocks/>
          </p:cNvSpPr>
          <p:nvPr/>
        </p:nvSpPr>
        <p:spPr>
          <a:xfrm>
            <a:off x="5031009" y="782847"/>
            <a:ext cx="4484323" cy="335940"/>
          </a:xfrm>
          <a:prstGeom prst="rect">
            <a:avLst/>
          </a:prstGeom>
        </p:spPr>
        <p:txBody>
          <a:bodyPr/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user2</a:t>
            </a:r>
            <a:endParaRPr lang="ko-KR" altLang="en-US" sz="20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3408629" y="2065848"/>
            <a:ext cx="422771" cy="390250"/>
            <a:chOff x="395536" y="4581128"/>
            <a:chExt cx="390250" cy="390250"/>
          </a:xfrm>
        </p:grpSpPr>
        <p:sp>
          <p:nvSpPr>
            <p:cNvPr id="68" name="타원 67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1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040619" y="2025404"/>
            <a:ext cx="422771" cy="390250"/>
            <a:chOff x="395536" y="4581128"/>
            <a:chExt cx="390250" cy="390250"/>
          </a:xfrm>
        </p:grpSpPr>
        <p:sp>
          <p:nvSpPr>
            <p:cNvPr id="71" name="타원 70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2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043638" y="3766945"/>
            <a:ext cx="422771" cy="390250"/>
            <a:chOff x="395536" y="4581128"/>
            <a:chExt cx="390250" cy="390250"/>
          </a:xfrm>
        </p:grpSpPr>
        <p:sp>
          <p:nvSpPr>
            <p:cNvPr id="74" name="타원 73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3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348424" y="4416212"/>
            <a:ext cx="422771" cy="390250"/>
            <a:chOff x="395536" y="4581128"/>
            <a:chExt cx="390250" cy="390250"/>
          </a:xfrm>
        </p:grpSpPr>
        <p:sp>
          <p:nvSpPr>
            <p:cNvPr id="77" name="타원 76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4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8048063" y="4081864"/>
            <a:ext cx="422771" cy="390250"/>
            <a:chOff x="395536" y="4581128"/>
            <a:chExt cx="390250" cy="390250"/>
          </a:xfrm>
        </p:grpSpPr>
        <p:sp>
          <p:nvSpPr>
            <p:cNvPr id="80" name="타원 79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" name="타원 80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5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7414697" y="5570404"/>
            <a:ext cx="422771" cy="390250"/>
            <a:chOff x="395536" y="4581128"/>
            <a:chExt cx="390250" cy="390250"/>
          </a:xfrm>
        </p:grpSpPr>
        <p:sp>
          <p:nvSpPr>
            <p:cNvPr id="83" name="타원 82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4" name="타원 83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6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1126732" y="1146573"/>
            <a:ext cx="7651687" cy="600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1" dirty="0"/>
              <a:t>CREATE TABLE </a:t>
            </a:r>
            <a:r>
              <a:rPr lang="en-US" altLang="ko-KR" sz="1100" b="1" dirty="0" err="1"/>
              <a:t>emp</a:t>
            </a:r>
            <a:r>
              <a:rPr lang="en-US" altLang="ko-KR" sz="1100" b="1" dirty="0"/>
              <a:t> AS </a:t>
            </a:r>
          </a:p>
          <a:p>
            <a:r>
              <a:rPr lang="en-US" altLang="ko-KR" sz="1100" b="1" dirty="0"/>
              <a:t>  SELECT </a:t>
            </a:r>
            <a:r>
              <a:rPr lang="en-US" altLang="ko-KR" sz="1100" b="1" dirty="0" err="1"/>
              <a:t>employee_id</a:t>
            </a:r>
            <a:r>
              <a:rPr lang="en-US" altLang="ko-KR" sz="1100" b="1" dirty="0"/>
              <a:t> AS </a:t>
            </a:r>
            <a:r>
              <a:rPr lang="en-US" altLang="ko-KR" sz="1100" b="1" dirty="0" err="1"/>
              <a:t>empno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first_name</a:t>
            </a:r>
            <a:r>
              <a:rPr lang="en-US" altLang="ko-KR" sz="1100" b="1" dirty="0"/>
              <a:t> AS </a:t>
            </a:r>
            <a:r>
              <a:rPr lang="en-US" altLang="ko-KR" sz="1100" b="1" dirty="0" err="1"/>
              <a:t>ename</a:t>
            </a:r>
            <a:r>
              <a:rPr lang="en-US" altLang="ko-KR" sz="1100" b="1" dirty="0"/>
              <a:t>, salary AS </a:t>
            </a:r>
            <a:r>
              <a:rPr lang="en-US" altLang="ko-KR" sz="1100" b="1" dirty="0" err="1"/>
              <a:t>sal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department_id</a:t>
            </a:r>
            <a:r>
              <a:rPr lang="en-US" altLang="ko-KR" sz="1100" b="1" dirty="0"/>
              <a:t> AS </a:t>
            </a:r>
            <a:r>
              <a:rPr lang="en-US" altLang="ko-KR" sz="1100" b="1" dirty="0" err="1"/>
              <a:t>deptno</a:t>
            </a:r>
            <a:endParaRPr lang="en-US" altLang="ko-KR" sz="1100" b="1" dirty="0"/>
          </a:p>
          <a:p>
            <a:r>
              <a:rPr lang="en-US" altLang="ko-KR" sz="1100" b="1" dirty="0"/>
              <a:t>  FROM employees;</a:t>
            </a:r>
            <a:endParaRPr lang="ko-KR" altLang="en-US" sz="1100" b="1" dirty="0"/>
          </a:p>
        </p:txBody>
      </p:sp>
      <p:sp>
        <p:nvSpPr>
          <p:cNvPr id="86" name="모서리가 둥근 사각형 설명선 85"/>
          <p:cNvSpPr/>
          <p:nvPr/>
        </p:nvSpPr>
        <p:spPr>
          <a:xfrm>
            <a:off x="2668735" y="5963961"/>
            <a:ext cx="1278027" cy="380939"/>
          </a:xfrm>
          <a:prstGeom prst="wedgeRoundRectCallout">
            <a:avLst>
              <a:gd name="adj1" fmla="val -87860"/>
              <a:gd name="adj2" fmla="val 21533"/>
              <a:gd name="adj3" fmla="val 16667"/>
            </a:avLst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트랜잭션을 종료하지 않았음</a:t>
            </a:r>
          </a:p>
        </p:txBody>
      </p:sp>
      <p:sp>
        <p:nvSpPr>
          <p:cNvPr id="87" name="모서리가 둥근 사각형 설명선 86"/>
          <p:cNvSpPr/>
          <p:nvPr/>
        </p:nvSpPr>
        <p:spPr>
          <a:xfrm>
            <a:off x="6982166" y="6021288"/>
            <a:ext cx="1192688" cy="403173"/>
          </a:xfrm>
          <a:prstGeom prst="wedgeRoundRectCallout">
            <a:avLst>
              <a:gd name="adj1" fmla="val -154493"/>
              <a:gd name="adj2" fmla="val -4718"/>
              <a:gd name="adj3" fmla="val 16667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명령어 실행이 완료되지 않음</a:t>
            </a:r>
          </a:p>
        </p:txBody>
      </p:sp>
    </p:spTree>
    <p:extLst>
      <p:ext uri="{BB962C8B-B14F-4D97-AF65-F5344CB8AC3E}">
        <p14:creationId xmlns:p14="http://schemas.microsoft.com/office/powerpoint/2010/main" val="18020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 </a:t>
            </a:r>
            <a:r>
              <a:rPr lang="ko-KR" altLang="en-US" dirty="0"/>
              <a:t>테이블 생성과 관리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  <a:p>
            <a:pPr fontAlgn="base" latinLnBrk="1"/>
            <a:r>
              <a:rPr lang="en-US" altLang="ko-KR" dirty="0"/>
              <a:t>10.3. </a:t>
            </a:r>
            <a:r>
              <a:rPr lang="ko-KR" altLang="en-US" dirty="0"/>
              <a:t>테이블 삭제</a:t>
            </a:r>
            <a:r>
              <a:rPr lang="en-US" altLang="ko-KR" dirty="0"/>
              <a:t>(DROP TABLE)</a:t>
            </a:r>
            <a:endParaRPr lang="ko-KR" altLang="en-US" dirty="0"/>
          </a:p>
          <a:p>
            <a:pPr fontAlgn="base" latinLnBrk="1"/>
            <a:r>
              <a:rPr lang="en-US" altLang="ko-KR" dirty="0"/>
              <a:t>10.4. </a:t>
            </a:r>
            <a:r>
              <a:rPr lang="ko-KR" altLang="en-US" dirty="0"/>
              <a:t>테이블 데이터 비우기</a:t>
            </a:r>
            <a:r>
              <a:rPr lang="en-US" altLang="ko-KR" dirty="0"/>
              <a:t>(TRUNCATE)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38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9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이름</a:t>
            </a:r>
            <a:r>
              <a:rPr lang="en-US" altLang="ko-KR" dirty="0"/>
              <a:t> </a:t>
            </a:r>
            <a:r>
              <a:rPr lang="ko-KR" altLang="en-US" dirty="0"/>
              <a:t>만드는 규칙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7" y="1196752"/>
            <a:ext cx="9323761" cy="500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9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디폴트 데이터 자리맞춤을 지정합니다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날짜와 문자 데이터는 왼쪽 정렬됩니다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숫자 데이터는 오른쪽 정렬됩니다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디폴트 열 헤딩은 대문자로 출력됩니다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기본 표시 형식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8275" y="2780929"/>
            <a:ext cx="583087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42422928" descr="EMB000023a45bb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>
            <a:fillRect/>
          </a:stretch>
        </p:blipFill>
        <p:spPr bwMode="auto">
          <a:xfrm>
            <a:off x="6435165" y="1871504"/>
            <a:ext cx="2964329" cy="401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타입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/>
          </p:nvPr>
        </p:nvGraphicFramePr>
        <p:xfrm>
          <a:off x="200472" y="1124744"/>
          <a:ext cx="9505055" cy="51754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4284">
                  <a:extLst>
                    <a:ext uri="{9D8B030D-6E8A-4147-A177-3AD203B41FA5}">
                      <a16:colId xmlns:a16="http://schemas.microsoft.com/office/drawing/2014/main" val="2320899868"/>
                    </a:ext>
                  </a:extLst>
                </a:gridCol>
                <a:gridCol w="1525812">
                  <a:extLst>
                    <a:ext uri="{9D8B030D-6E8A-4147-A177-3AD203B41FA5}">
                      <a16:colId xmlns:a16="http://schemas.microsoft.com/office/drawing/2014/main" val="71684913"/>
                    </a:ext>
                  </a:extLst>
                </a:gridCol>
                <a:gridCol w="6834959">
                  <a:extLst>
                    <a:ext uri="{9D8B030D-6E8A-4147-A177-3AD203B41FA5}">
                      <a16:colId xmlns:a16="http://schemas.microsoft.com/office/drawing/2014/main" val="2478247962"/>
                    </a:ext>
                  </a:extLst>
                </a:gridCol>
              </a:tblGrid>
              <a:tr h="2425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구분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데이터 타입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설명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3270809520"/>
                  </a:ext>
                </a:extLst>
              </a:tr>
              <a:tr h="470644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</a:rPr>
                        <a:t>문자 데이터 타입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CHAR(n)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2000byte </a:t>
                      </a:r>
                      <a:r>
                        <a:rPr lang="ko-KR" altLang="en-US" sz="1200" kern="0" spc="-50">
                          <a:effectLst/>
                        </a:rPr>
                        <a:t>크기를 갖는 고정길이 문자 데이터입니다</a:t>
                      </a:r>
                      <a:r>
                        <a:rPr lang="en-US" altLang="ko-KR" sz="1200" kern="0" spc="-50">
                          <a:effectLst/>
                        </a:rPr>
                        <a:t>. </a:t>
                      </a:r>
                      <a:r>
                        <a:rPr lang="ko-KR" altLang="en-US" sz="1200" kern="0" spc="-50">
                          <a:effectLst/>
                        </a:rPr>
                        <a:t>지정한 길이보다 짧은 데이터를 입력하면 나머지는 공백으로 채워집니다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575174914"/>
                  </a:ext>
                </a:extLst>
              </a:tr>
              <a:tr h="470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VARCHAR2(n)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4000byte </a:t>
                      </a:r>
                      <a:r>
                        <a:rPr lang="ko-KR" altLang="en-US" sz="1200" kern="0" spc="-50">
                          <a:effectLst/>
                        </a:rPr>
                        <a:t>크기를 갖는 가변길이 문자 데이터입니다</a:t>
                      </a:r>
                      <a:r>
                        <a:rPr lang="en-US" altLang="ko-KR" sz="1200" kern="0" spc="-50">
                          <a:effectLst/>
                        </a:rPr>
                        <a:t>. </a:t>
                      </a:r>
                      <a:r>
                        <a:rPr lang="ko-KR" altLang="en-US" sz="1200" kern="0" spc="-50">
                          <a:effectLst/>
                        </a:rPr>
                        <a:t>지정된 길이보다 짧은 데이터를 입력하면 입력한 만큼만 저장 공간을 할당합니다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300004184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NCHAR(n)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고정길이 유니코드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2000byte)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87026847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NVARCHAR2(n)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가변길이 유니코드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4000byte)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552705899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LONG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>
                          <a:effectLst/>
                        </a:rPr>
                        <a:t>2</a:t>
                      </a:r>
                      <a:r>
                        <a:rPr lang="ko-KR" altLang="en-US" sz="1200" kern="0" spc="-50">
                          <a:effectLst/>
                        </a:rPr>
                        <a:t>기가바이트 까지 가변 길이 문자 데이터입니다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705140527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CLOB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대용량 텍스트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4Gbyte)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3945994163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NCLOB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대용량 유니코드 텍스트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4Gbyte)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2689260399"/>
                  </a:ext>
                </a:extLst>
              </a:tr>
              <a:tr h="69833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숫자 데이터 타입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NUMBER(p, s)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전체 </a:t>
                      </a:r>
                      <a:r>
                        <a:rPr lang="en-US" altLang="ko-KR" sz="1200" kern="0" spc="-50">
                          <a:effectLst/>
                        </a:rPr>
                        <a:t>p</a:t>
                      </a:r>
                      <a:r>
                        <a:rPr lang="ko-KR" altLang="en-US" sz="1200" kern="0" spc="-50">
                          <a:effectLst/>
                        </a:rPr>
                        <a:t>자리와 소수점 이하 </a:t>
                      </a:r>
                      <a:r>
                        <a:rPr lang="en-US" altLang="ko-KR" sz="1200" kern="0" spc="-50">
                          <a:effectLst/>
                        </a:rPr>
                        <a:t>s</a:t>
                      </a:r>
                      <a:r>
                        <a:rPr lang="ko-KR" altLang="en-US" sz="1200" kern="0" spc="-50">
                          <a:effectLst/>
                        </a:rPr>
                        <a:t>자리를 가지는 숫자</a:t>
                      </a:r>
                      <a:r>
                        <a:rPr lang="en-US" altLang="ko-KR" sz="1200" kern="0" spc="-50">
                          <a:effectLst/>
                        </a:rPr>
                        <a:t>(</a:t>
                      </a:r>
                      <a:r>
                        <a:rPr lang="ko-KR" altLang="en-US" sz="1200" kern="0" spc="-50">
                          <a:effectLst/>
                        </a:rPr>
                        <a:t>소수점은 자리수에서 제외</a:t>
                      </a:r>
                      <a:r>
                        <a:rPr lang="en-US" altLang="ko-KR" sz="1200" kern="0" spc="-50">
                          <a:effectLst/>
                        </a:rPr>
                        <a:t>); </a:t>
                      </a:r>
                      <a:r>
                        <a:rPr lang="ko-KR" altLang="en-US" sz="1200" kern="0" spc="-50">
                          <a:effectLst/>
                        </a:rPr>
                        <a:t>정밀도는 십진 자리수의 최대 개수이며</a:t>
                      </a:r>
                      <a:r>
                        <a:rPr lang="en-US" altLang="ko-KR" sz="1200" kern="0" spc="-50">
                          <a:effectLst/>
                        </a:rPr>
                        <a:t>, </a:t>
                      </a:r>
                      <a:r>
                        <a:rPr lang="ko-KR" altLang="en-US" sz="1200" kern="0" spc="-50">
                          <a:effectLst/>
                        </a:rPr>
                        <a:t>스케일은 소수점 오른쪽의 자리수입니다</a:t>
                      </a:r>
                      <a:r>
                        <a:rPr lang="en-US" altLang="ko-KR" sz="1200" kern="0" spc="-50">
                          <a:effectLst/>
                        </a:rPr>
                        <a:t>. (</a:t>
                      </a:r>
                      <a:r>
                        <a:rPr lang="ko-KR" altLang="en-US" sz="1200" kern="0" spc="-50">
                          <a:effectLst/>
                        </a:rPr>
                        <a:t>정밀도는 </a:t>
                      </a:r>
                      <a:r>
                        <a:rPr lang="en-US" altLang="ko-KR" sz="1200" kern="0" spc="-50">
                          <a:effectLst/>
                        </a:rPr>
                        <a:t>1</a:t>
                      </a:r>
                      <a:r>
                        <a:rPr lang="ko-KR" altLang="en-US" sz="1200" kern="0" spc="-50">
                          <a:effectLst/>
                        </a:rPr>
                        <a:t>에서 </a:t>
                      </a:r>
                      <a:r>
                        <a:rPr lang="en-US" altLang="ko-KR" sz="1200" kern="0" spc="-50">
                          <a:effectLst/>
                        </a:rPr>
                        <a:t>38</a:t>
                      </a:r>
                      <a:r>
                        <a:rPr lang="ko-KR" altLang="en-US" sz="1200" kern="0" spc="-50">
                          <a:effectLst/>
                        </a:rPr>
                        <a:t>까지의 범위이며 스케일은 </a:t>
                      </a:r>
                      <a:r>
                        <a:rPr lang="en-US" altLang="ko-KR" sz="1200" kern="0" spc="-50">
                          <a:effectLst/>
                        </a:rPr>
                        <a:t>-84</a:t>
                      </a:r>
                      <a:r>
                        <a:rPr lang="ko-KR" altLang="en-US" sz="1200" kern="0" spc="-50">
                          <a:effectLst/>
                        </a:rPr>
                        <a:t>에서 </a:t>
                      </a:r>
                      <a:r>
                        <a:rPr lang="en-US" altLang="ko-KR" sz="1200" kern="0" spc="-50">
                          <a:effectLst/>
                        </a:rPr>
                        <a:t>127</a:t>
                      </a:r>
                      <a:r>
                        <a:rPr lang="ko-KR" altLang="en-US" sz="1200" kern="0" spc="-50">
                          <a:effectLst/>
                        </a:rPr>
                        <a:t>까지의 범위일 수 있습니다</a:t>
                      </a:r>
                      <a:r>
                        <a:rPr lang="en-US" altLang="ko-KR" sz="1200" kern="0" spc="-50">
                          <a:effectLst/>
                        </a:rPr>
                        <a:t>.)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245432272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BINARY_FLOAT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>
                          <a:effectLst/>
                        </a:rPr>
                        <a:t>4byte </a:t>
                      </a:r>
                      <a:r>
                        <a:rPr lang="ko-KR" altLang="en-US" sz="1200" kern="0" spc="-50">
                          <a:effectLst/>
                        </a:rPr>
                        <a:t>부동 소수점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 32</a:t>
                      </a:r>
                      <a:r>
                        <a:rPr lang="ko-KR" altLang="en-US" sz="1200" kern="0" spc="-50">
                          <a:effectLst/>
                        </a:rPr>
                        <a:t>비트 크기 부동소수점 타입입니다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3475185781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BINARY_DOUBLE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>
                          <a:effectLst/>
                        </a:rPr>
                        <a:t>8byte </a:t>
                      </a:r>
                      <a:r>
                        <a:rPr lang="ko-KR" altLang="en-US" sz="1200" kern="0" spc="-50">
                          <a:effectLst/>
                        </a:rPr>
                        <a:t>부동 소수점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 64</a:t>
                      </a:r>
                      <a:r>
                        <a:rPr lang="ko-KR" altLang="en-US" sz="1200" kern="0" spc="-50">
                          <a:effectLst/>
                        </a:rPr>
                        <a:t>비트 크기 부동소수점 타입입니다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61606668"/>
                  </a:ext>
                </a:extLst>
              </a:tr>
              <a:tr h="24295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날짜 데이터 타입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DATE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>
                          <a:effectLst/>
                        </a:rPr>
                        <a:t>January 1, 4712 B.C. </a:t>
                      </a:r>
                      <a:r>
                        <a:rPr lang="ko-KR" altLang="en-US" sz="1200" kern="0" spc="-50">
                          <a:effectLst/>
                        </a:rPr>
                        <a:t>와 </a:t>
                      </a:r>
                      <a:r>
                        <a:rPr lang="en-US" altLang="ko-KR" sz="1200" kern="0" spc="-50">
                          <a:effectLst/>
                        </a:rPr>
                        <a:t>December 31, 9999 A.D.</a:t>
                      </a:r>
                      <a:r>
                        <a:rPr lang="ko-KR" altLang="en-US" sz="1200" kern="0" spc="-50">
                          <a:effectLst/>
                        </a:rPr>
                        <a:t>사이의 고정길이 날짜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140518474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TIMESTAMP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날짜와 시간</a:t>
                      </a:r>
                      <a:r>
                        <a:rPr lang="en-US" altLang="ko-KR" sz="1200" kern="0" spc="-50">
                          <a:effectLst/>
                        </a:rPr>
                        <a:t>, </a:t>
                      </a:r>
                      <a:r>
                        <a:rPr lang="ko-KR" altLang="en-US" sz="1200" kern="0" spc="-50">
                          <a:effectLst/>
                        </a:rPr>
                        <a:t>밀리초</a:t>
                      </a:r>
                      <a:r>
                        <a:rPr lang="en-US" altLang="ko-KR" sz="1200" kern="0" spc="-50">
                          <a:effectLst/>
                        </a:rPr>
                        <a:t>(ms)</a:t>
                      </a:r>
                      <a:r>
                        <a:rPr lang="ko-KR" altLang="en-US" sz="1200" kern="0" spc="-50">
                          <a:effectLst/>
                        </a:rPr>
                        <a:t>까지 표현하는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2834027093"/>
                  </a:ext>
                </a:extLst>
              </a:tr>
              <a:tr h="24295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바이너리 데이터 타입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RAW(size) 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가변길이 바이너리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2000byte)(</a:t>
                      </a:r>
                      <a:r>
                        <a:rPr lang="ko-KR" altLang="en-US" sz="1200" kern="0" spc="-50">
                          <a:effectLst/>
                        </a:rPr>
                        <a:t>최대 크기는 명시해야 합니다</a:t>
                      </a:r>
                      <a:r>
                        <a:rPr lang="en-US" altLang="ko-KR" sz="1200" kern="0" spc="-50">
                          <a:effectLst/>
                        </a:rPr>
                        <a:t>.)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2718910717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LONG RAW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가변 길이 바이너리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4Gbyte)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381712265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BLOB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대용량 바이너리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4Gbyte)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881810740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BFILE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</a:rPr>
                        <a:t>대용량의 바이너리 데이터를 파일형태로 저장하기 위한 데이터 타입입니다</a:t>
                      </a:r>
                      <a:r>
                        <a:rPr lang="en-US" altLang="ko-KR" sz="1200" kern="0" spc="-50" dirty="0">
                          <a:effectLst/>
                        </a:rPr>
                        <a:t>.(</a:t>
                      </a:r>
                      <a:r>
                        <a:rPr lang="ko-KR" altLang="en-US" sz="1200" kern="0" spc="-50" dirty="0">
                          <a:effectLst/>
                        </a:rPr>
                        <a:t>최대 </a:t>
                      </a:r>
                      <a:r>
                        <a:rPr lang="en-US" altLang="ko-KR" sz="1200" kern="0" spc="-50" dirty="0">
                          <a:effectLst/>
                        </a:rPr>
                        <a:t>4Gbyte)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079628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89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CREATE TABLE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6" y="1268760"/>
            <a:ext cx="981862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3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CREATE TABLE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23171" r="49364"/>
          <a:stretch/>
        </p:blipFill>
        <p:spPr bwMode="auto">
          <a:xfrm>
            <a:off x="0" y="1308947"/>
            <a:ext cx="4888768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4BF5D7-5B54-4ABD-AF2B-05233210D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172"/>
          <a:stretch/>
        </p:blipFill>
        <p:spPr>
          <a:xfrm>
            <a:off x="4983907" y="1414023"/>
            <a:ext cx="4826954" cy="43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서브쿼리를 사용한 테이블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/>
          <a:stretch/>
        </p:blipFill>
        <p:spPr bwMode="auto">
          <a:xfrm>
            <a:off x="200472" y="1196752"/>
            <a:ext cx="955958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6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서브쿼리를 사용한 테이블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20" y="2052212"/>
            <a:ext cx="9181596" cy="3321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7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ALTER TABLE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196752"/>
            <a:ext cx="8818943" cy="487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2265806"/>
            <a:ext cx="8162925" cy="1571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" y="4736441"/>
            <a:ext cx="81248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추가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19" y="1916832"/>
            <a:ext cx="9792654" cy="360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4221088"/>
            <a:ext cx="81629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추가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/>
          <a:stretch/>
        </p:blipFill>
        <p:spPr bwMode="auto">
          <a:xfrm>
            <a:off x="976117" y="1102540"/>
            <a:ext cx="7963291" cy="513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9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수정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1"/>
          <a:stretch/>
        </p:blipFill>
        <p:spPr bwMode="auto">
          <a:xfrm>
            <a:off x="263913" y="2060848"/>
            <a:ext cx="814547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2" y="3068960"/>
            <a:ext cx="81248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곱하기와 나누기는 더하기와 빼기보다 우선순위가 높습니다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같은 우선순위의 연산자는 좌측에서 우측으로 계산됩니다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괄호는 강제로 계산의 우선순위를 바꾸거나 문장을 명료하게 하기 위해 사용됩니다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연산자 우선순위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300706" y="2080369"/>
          <a:ext cx="4679325" cy="511302"/>
        </p:xfrm>
        <a:graphic>
          <a:graphicData uri="http://schemas.openxmlformats.org/drawingml/2006/table">
            <a:tbl>
              <a:tblPr/>
              <a:tblGrid>
                <a:gridCol w="34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019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 / + -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06506" y="2800450"/>
            <a:ext cx="881497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salary+salary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*0.1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6386" name="_x242415488" descr="EMB000023a45bb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07" y="3661370"/>
            <a:ext cx="4406106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25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수정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196752"/>
            <a:ext cx="8622362" cy="4915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66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1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196752"/>
            <a:ext cx="8282965" cy="488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07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91" y="1116013"/>
            <a:ext cx="8057342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7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이름 변경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1" y="1844824"/>
            <a:ext cx="9411219" cy="311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이름 변경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80" y="1116013"/>
            <a:ext cx="7684164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63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SET UNUSED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9" y="1609114"/>
            <a:ext cx="9190538" cy="419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2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SET UNUSED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820452"/>
            <a:ext cx="9476748" cy="376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95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SET UNUSED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8" y="1196752"/>
            <a:ext cx="9314773" cy="486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8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객체 이름 변경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562376"/>
            <a:ext cx="9692088" cy="431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89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10.3. </a:t>
            </a:r>
            <a:r>
              <a:rPr lang="ko-KR" altLang="en-US" dirty="0"/>
              <a:t>테이블 삭제</a:t>
            </a:r>
            <a:r>
              <a:rPr lang="en-US" altLang="ko-KR" dirty="0"/>
              <a:t>(DROP TABLE)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Null</a:t>
            </a:r>
            <a:r>
              <a:rPr lang="ko-KR" altLang="en-US" dirty="0"/>
              <a:t>은 이용할 수 없거나</a:t>
            </a:r>
            <a:r>
              <a:rPr lang="en-US" altLang="ko-KR" dirty="0"/>
              <a:t>, </a:t>
            </a:r>
            <a:r>
              <a:rPr lang="ko-KR" altLang="en-US" dirty="0"/>
              <a:t>지정되지 않았거나</a:t>
            </a:r>
            <a:r>
              <a:rPr lang="en-US" altLang="ko-KR" dirty="0"/>
              <a:t>, </a:t>
            </a:r>
            <a:r>
              <a:rPr lang="ko-KR" altLang="en-US" dirty="0"/>
              <a:t>알 수 없거나 또는 적용할 수 없는 값입니다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Null</a:t>
            </a:r>
            <a:r>
              <a:rPr lang="ko-KR" altLang="en-US" dirty="0"/>
              <a:t>은 숫자 </a:t>
            </a:r>
            <a:r>
              <a:rPr lang="en-US" altLang="ko-KR" dirty="0"/>
              <a:t>0</a:t>
            </a:r>
            <a:r>
              <a:rPr lang="ko-KR" altLang="en-US" dirty="0"/>
              <a:t>이나 공백과는 다릅니다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NULL</a:t>
            </a:r>
            <a:r>
              <a:rPr lang="ko-KR" altLang="en-US" dirty="0"/>
              <a:t>의 정의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86593" y="1988841"/>
            <a:ext cx="733281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commission_pct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242421888" descr="EMB000023a45b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67" y="2924945"/>
            <a:ext cx="3284802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10.3. </a:t>
            </a:r>
            <a:r>
              <a:rPr lang="ko-KR" altLang="en-US" dirty="0"/>
              <a:t>테이블 삭제</a:t>
            </a:r>
            <a:r>
              <a:rPr lang="en-US" altLang="ko-KR" dirty="0"/>
              <a:t>(DROP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412776"/>
            <a:ext cx="9616417" cy="4426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1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10.3. </a:t>
            </a:r>
            <a:r>
              <a:rPr lang="ko-KR" altLang="en-US" dirty="0"/>
              <a:t>테이블 삭제</a:t>
            </a:r>
            <a:r>
              <a:rPr lang="en-US" altLang="ko-KR" dirty="0"/>
              <a:t>(DROP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54906"/>
            <a:ext cx="852487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8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10.4. </a:t>
            </a:r>
            <a:r>
              <a:rPr lang="ko-KR" altLang="en-US" dirty="0"/>
              <a:t>테이블 데이터 비우기</a:t>
            </a:r>
            <a:r>
              <a:rPr lang="en-US" altLang="ko-KR" dirty="0"/>
              <a:t>(TRUNCATE)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4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데이터 비우기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10.4. </a:t>
            </a:r>
            <a:r>
              <a:rPr lang="ko-KR" altLang="en-US" dirty="0"/>
              <a:t>테이블 데이터 비우기</a:t>
            </a:r>
            <a:r>
              <a:rPr lang="en-US" altLang="ko-KR" dirty="0"/>
              <a:t>(TRUNCATE)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25" y="1278731"/>
            <a:ext cx="84486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5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데이터 비우기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10.4. </a:t>
            </a:r>
            <a:r>
              <a:rPr lang="ko-KR" altLang="en-US" dirty="0"/>
              <a:t>테이블 데이터 비우기</a:t>
            </a:r>
            <a:r>
              <a:rPr lang="en-US" altLang="ko-KR" dirty="0"/>
              <a:t>(TRUNCATE)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5" y="1844824"/>
            <a:ext cx="973548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2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 </a:t>
            </a:r>
            <a:r>
              <a:rPr lang="ko-KR" altLang="en-US" dirty="0"/>
              <a:t>제약조건</a:t>
            </a:r>
            <a:r>
              <a:rPr lang="en-US" altLang="ko-KR" dirty="0"/>
              <a:t>(Constraints)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  <a:p>
            <a:pPr fontAlgn="base" latinLnBrk="1"/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</p:spTree>
    <p:extLst>
      <p:ext uri="{BB962C8B-B14F-4D97-AF65-F5344CB8AC3E}">
        <p14:creationId xmlns:p14="http://schemas.microsoft.com/office/powerpoint/2010/main" val="1835800650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4110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10"/>
          <a:stretch/>
        </p:blipFill>
        <p:spPr bwMode="auto">
          <a:xfrm>
            <a:off x="1106792" y="1116013"/>
            <a:ext cx="7701941" cy="260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 rot="20110506">
            <a:off x="5116899" y="2321261"/>
            <a:ext cx="406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제약조건 조회는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SELECT * FROM </a:t>
            </a:r>
            <a:r>
              <a:rPr lang="en-US" altLang="ko-KR" dirty="0" err="1"/>
              <a:t>user_constraints</a:t>
            </a:r>
            <a:r>
              <a:rPr lang="en-US" altLang="ko-KR" dirty="0"/>
              <a:t>;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48544" y="3865029"/>
          <a:ext cx="8332666" cy="2300274"/>
        </p:xfrm>
        <a:graphic>
          <a:graphicData uri="http://schemas.openxmlformats.org/drawingml/2006/table">
            <a:tbl>
              <a:tblPr/>
              <a:tblGrid>
                <a:gridCol w="1483408">
                  <a:extLst>
                    <a:ext uri="{9D8B030D-6E8A-4147-A177-3AD203B41FA5}">
                      <a16:colId xmlns:a16="http://schemas.microsoft.com/office/drawing/2014/main" val="2895601030"/>
                    </a:ext>
                  </a:extLst>
                </a:gridCol>
                <a:gridCol w="6849258">
                  <a:extLst>
                    <a:ext uri="{9D8B030D-6E8A-4147-A177-3AD203B41FA5}">
                      <a16:colId xmlns:a16="http://schemas.microsoft.com/office/drawing/2014/main" val="505182380"/>
                    </a:ext>
                  </a:extLst>
                </a:gridCol>
              </a:tblGrid>
              <a:tr h="3833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제약조건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483941"/>
                  </a:ext>
                </a:extLst>
              </a:tr>
              <a:tr h="3833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NOT NULL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이열은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null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값을 포함하지 않음을 지정합니다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006249"/>
                  </a:ext>
                </a:extLst>
              </a:tr>
              <a:tr h="3833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UNIQUE KEY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테이블의 모든 행에 대해 유일해야 하는 값을 가진 열 또는 열의 조합을 지정합니다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858804"/>
                  </a:ext>
                </a:extLst>
              </a:tr>
              <a:tr h="3833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PRIMARY KEY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유일하게 테이블의 각 행을 식별합니다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73959"/>
                  </a:ext>
                </a:extLst>
              </a:tr>
              <a:tr h="3833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FOREIGN KEY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열과 참조된 테이블의 열 사이의 외래키 관계를 적용하고 설정합니다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391465"/>
                  </a:ext>
                </a:extLst>
              </a:tr>
              <a:tr h="3833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CHECK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참이어야 하는 조건을 지정합니다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5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7044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정의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1" y="1916832"/>
            <a:ext cx="9404328" cy="3678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29049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레벨 제약조건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2" y="1916832"/>
            <a:ext cx="9340079" cy="353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8088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열 헤딩 이름을 변경합니다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계산할 때에 유용합니다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열 이름 바로 뒤에 둡니다</a:t>
            </a:r>
            <a:r>
              <a:rPr lang="en-US" altLang="ko-KR" dirty="0"/>
              <a:t>. </a:t>
            </a:r>
            <a:r>
              <a:rPr lang="ko-KR" altLang="en-US" dirty="0"/>
              <a:t>열 이름과 별칭 사이에 키워드 ‘</a:t>
            </a:r>
            <a:r>
              <a:rPr lang="en-US" altLang="ko-KR" dirty="0"/>
              <a:t>AS’</a:t>
            </a:r>
            <a:r>
              <a:rPr lang="ko-KR" altLang="en-US" dirty="0"/>
              <a:t>를 넣기도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공백이나 특수문자 또는 대</a:t>
            </a:r>
            <a:r>
              <a:rPr lang="en-US" altLang="ko-KR" dirty="0"/>
              <a:t>/</a:t>
            </a:r>
            <a:r>
              <a:rPr lang="ko-KR" altLang="en-US" dirty="0"/>
              <a:t>소문자가 있으며 이중 인용부호</a:t>
            </a:r>
            <a:r>
              <a:rPr lang="en-US" altLang="ko-KR" dirty="0"/>
              <a:t>(“ ”)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열 별칭</a:t>
            </a:r>
            <a:r>
              <a:rPr lang="en-US" altLang="ko-KR" dirty="0"/>
              <a:t>(alias) </a:t>
            </a:r>
            <a:r>
              <a:rPr lang="ko-KR" altLang="en-US" dirty="0"/>
              <a:t>정의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96549" y="2679646"/>
            <a:ext cx="709878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AS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 salary 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급여</a:t>
            </a:r>
          </a:p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  FROM    employees;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96549" y="4377878"/>
            <a:ext cx="583087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"Employee Name",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        salary*12  "Annual Salary"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FROM 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242419808" descr="EMB000023a45bc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026" y="3113075"/>
            <a:ext cx="2517897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5" name="_x242422048" descr="EMB000023a45bb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83" y="5015892"/>
            <a:ext cx="3904605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레벨 제약조건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2" y="1268759"/>
            <a:ext cx="8936303" cy="487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05765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레벨 제약조건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10" y="1268760"/>
            <a:ext cx="9224101" cy="4872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12320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레벨 제약조건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9" y="1116013"/>
            <a:ext cx="8153387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24272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0258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NOT NULL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Null </a:t>
            </a:r>
            <a:r>
              <a:rPr lang="ko-KR" altLang="en-US" dirty="0"/>
              <a:t>값을 가질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 bwMode="auto">
          <a:xfrm rot="5400000" flipH="1" flipV="1">
            <a:off x="2077671" y="6254031"/>
            <a:ext cx="178389" cy="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797887" y="6297169"/>
            <a:ext cx="738714" cy="251377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900" dirty="0"/>
              <a:t>NOT NULL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28464" y="1376874"/>
          <a:ext cx="9649073" cy="48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EMPLOYEE_ID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FIRST_NAME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LAST_NAME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EMAIL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PHONE_NUMBER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HIRE_DATE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JOB_ID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SALARY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COMMISSION_PCT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MANAGER_ID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DEPARTMENT_ID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Steven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SKING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515.123.4567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2003-06-17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AD_PRES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Neena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Kochhar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NKOCHHAR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515.123.4568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2005-09-21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AD_VP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De Haan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LDEHAAN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515.123.4569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2001-01-13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AD_VP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Alexander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Hunold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AHUNOLD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590.423.4567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2006-01-03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IT_PROG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Bruce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Ernst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BERNST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590.423.4568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2007-05-21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IT_PROG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David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Austin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DAUSTIN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590.423.4569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2005-06-25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IT_PROG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4800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Valli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Pataballa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VPATABAL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590.423.4560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2006-02-05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IT_PROG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4800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Diana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Lorentz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DLORENTZ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590.423.5567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2007-02-07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IT_PROG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4200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Nancy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Greenberg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NGREENBE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515.124.4569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2002-08-17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FI_MGR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Daniel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Faviet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DFAVIET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515.124.4169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2002-08-16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FI_ACCOUNT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John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Chen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JCHEN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515.124.4269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2005-09-28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FI_ACCOUNT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8200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Ismael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Sciarra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ISCIARRA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515.124.4369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2005-09-30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FI_ACCOUNT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7700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…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…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Jonathon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Taylor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JTAYLOR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011.44.1644.429265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2006-03-24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Jack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Livingston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JLIVINGS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011.44.1644.429264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2006-04-23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Kimberely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Grant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KGRANT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011.44.1644.429263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2007-05-24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0.15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Charles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Johnson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CJOHNSON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011.44.1644.429262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2008-01-04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6200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Winston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Taylor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WTAYLOR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650.507.9876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2006-01-24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SH_CLERK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3200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Jean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Fleaur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JFLEAUR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650.507.9877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2006-02-23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SH_CLERK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Martha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Sullivan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MSULLIVA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650.507.9878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2007-06-21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SH_CLERK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Girard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Geoni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GGEONI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650.507.9879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2008-02-03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SH_CLERK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Nandita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Sarchand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NSARCHAN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650.509.1876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2004-01-27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SH_CLERK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4200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Susan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Mavris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SMAVRIS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515.123.7777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2002-06-07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HR_REP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Hermann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Baer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HBAER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515.123.8888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PR_REP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Shelley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Higgins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SHIGGINS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515.123.8080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AC_MGR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William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Gietz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WGIETZ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515.123.8181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AC_ACCOUNT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110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cxnSp>
        <p:nvCxnSpPr>
          <p:cNvPr id="11" name="직선 화살표 연결선 10"/>
          <p:cNvCxnSpPr/>
          <p:nvPr/>
        </p:nvCxnSpPr>
        <p:spPr bwMode="auto">
          <a:xfrm rot="5400000" flipH="1" flipV="1">
            <a:off x="736675" y="6254031"/>
            <a:ext cx="178389" cy="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56891" y="6297169"/>
            <a:ext cx="738714" cy="251377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900" dirty="0"/>
              <a:t>NOT NULL</a:t>
            </a:r>
          </a:p>
        </p:txBody>
      </p:sp>
      <p:cxnSp>
        <p:nvCxnSpPr>
          <p:cNvPr id="13" name="직선 화살표 연결선 12"/>
          <p:cNvCxnSpPr/>
          <p:nvPr/>
        </p:nvCxnSpPr>
        <p:spPr bwMode="auto">
          <a:xfrm rot="5400000" flipH="1" flipV="1">
            <a:off x="2858445" y="6256030"/>
            <a:ext cx="178389" cy="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578661" y="6299168"/>
            <a:ext cx="738714" cy="251377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900" dirty="0"/>
              <a:t>NOT NULL</a:t>
            </a:r>
          </a:p>
        </p:txBody>
      </p:sp>
      <p:cxnSp>
        <p:nvCxnSpPr>
          <p:cNvPr id="15" name="직선 화살표 연결선 14"/>
          <p:cNvCxnSpPr/>
          <p:nvPr/>
        </p:nvCxnSpPr>
        <p:spPr bwMode="auto">
          <a:xfrm rot="5400000" flipH="1" flipV="1">
            <a:off x="4854110" y="6254031"/>
            <a:ext cx="178389" cy="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4574326" y="6297169"/>
            <a:ext cx="738714" cy="251377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900" dirty="0"/>
              <a:t>NOT NULL</a:t>
            </a:r>
          </a:p>
        </p:txBody>
      </p:sp>
      <p:cxnSp>
        <p:nvCxnSpPr>
          <p:cNvPr id="17" name="직선 화살표 연결선 16"/>
          <p:cNvCxnSpPr/>
          <p:nvPr/>
        </p:nvCxnSpPr>
        <p:spPr bwMode="auto">
          <a:xfrm rot="5400000" flipH="1" flipV="1">
            <a:off x="5592824" y="6254031"/>
            <a:ext cx="178389" cy="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5313040" y="6297169"/>
            <a:ext cx="738714" cy="251377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900" dirty="0"/>
              <a:t>NOT NULL</a:t>
            </a:r>
          </a:p>
        </p:txBody>
      </p:sp>
    </p:spTree>
    <p:extLst>
      <p:ext uri="{BB962C8B-B14F-4D97-AF65-F5344CB8AC3E}">
        <p14:creationId xmlns:p14="http://schemas.microsoft.com/office/powerpoint/2010/main" val="420722442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1485" y="1116282"/>
            <a:ext cx="9292607" cy="5193039"/>
          </a:xfrm>
        </p:spPr>
        <p:txBody>
          <a:bodyPr/>
          <a:lstStyle/>
          <a:p>
            <a:pPr lvl="0" fontAlgn="base" latinLnBrk="1"/>
            <a:r>
              <a:rPr lang="ko-KR" altLang="en-US" dirty="0"/>
              <a:t>값들이 유일해야 합니다</a:t>
            </a:r>
            <a:r>
              <a:rPr lang="en-US" altLang="ko-KR" dirty="0"/>
              <a:t>. </a:t>
            </a:r>
            <a:r>
              <a:rPr lang="ko-KR" altLang="en-US" dirty="0"/>
              <a:t>열에서 두 개 이상 행이 같은 값을 가질 수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Null </a:t>
            </a:r>
            <a:r>
              <a:rPr lang="ko-KR" altLang="en-US" dirty="0"/>
              <a:t>값을 가질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PRIMARY KEY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87829" y="2216880"/>
          <a:ext cx="5862277" cy="28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EMPLOYEE_ID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FIRST_NAME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Steven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SKING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Neena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Kochhar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NKOCHHAR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 Haan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LDEHAAN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Alexander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Hunold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AHUNOLD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Bruce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Ernst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BERNST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David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Austin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DAUSTIN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Valli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Pataballa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VPATABAL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Diana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Lorentz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DLORENTZ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Nancy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Greenberg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NGREENBE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Daniel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Faviet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DFAVIET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Chen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JCHEN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Ismael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Sciarra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ISCIARRA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620731" y="1830523"/>
            <a:ext cx="1190762" cy="274460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050" dirty="0"/>
              <a:t>PRIMARY KEY</a:t>
            </a:r>
          </a:p>
        </p:txBody>
      </p:sp>
      <p:cxnSp>
        <p:nvCxnSpPr>
          <p:cNvPr id="32" name="꺾인 연결선 31"/>
          <p:cNvCxnSpPr/>
          <p:nvPr/>
        </p:nvCxnSpPr>
        <p:spPr>
          <a:xfrm rot="10800000" flipV="1">
            <a:off x="1496616" y="1967753"/>
            <a:ext cx="144016" cy="234351"/>
          </a:xfrm>
          <a:prstGeom prst="bent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894179" y="5412849"/>
          <a:ext cx="5862277" cy="40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77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Eric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Hyun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EHYUN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June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DJUNE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flipV="1">
            <a:off x="3296816" y="5130751"/>
            <a:ext cx="360040" cy="21602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3563173" y="5113074"/>
            <a:ext cx="1272515" cy="274460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050" dirty="0"/>
              <a:t>INSERT INTO ...</a:t>
            </a:r>
          </a:p>
        </p:txBody>
      </p:sp>
      <p:cxnSp>
        <p:nvCxnSpPr>
          <p:cNvPr id="36" name="직선 화살표 연결선 35"/>
          <p:cNvCxnSpPr/>
          <p:nvPr/>
        </p:nvCxnSpPr>
        <p:spPr bwMode="auto">
          <a:xfrm flipH="1">
            <a:off x="6780368" y="5255421"/>
            <a:ext cx="297054" cy="209858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직선 화살표 연결선 36"/>
          <p:cNvCxnSpPr/>
          <p:nvPr/>
        </p:nvCxnSpPr>
        <p:spPr bwMode="auto">
          <a:xfrm rot="10800000" flipV="1">
            <a:off x="6781724" y="5694986"/>
            <a:ext cx="295698" cy="786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7039918" y="4836785"/>
            <a:ext cx="2161554" cy="436043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ko-KR" altLang="en-US" sz="1050" dirty="0"/>
              <a:t>사원번호 </a:t>
            </a:r>
            <a:r>
              <a:rPr lang="en-US" altLang="ko-KR" sz="1050" dirty="0"/>
              <a:t>100</a:t>
            </a:r>
            <a:r>
              <a:rPr lang="ko-KR" altLang="en-US" sz="1050" dirty="0"/>
              <a:t>은 이미 존재하기 때문에 입력이 안됩니다</a:t>
            </a:r>
            <a:r>
              <a:rPr lang="en-US" altLang="ko-KR" sz="1050" dirty="0"/>
              <a:t>. </a:t>
            </a:r>
            <a:endParaRPr lang="ko-KR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7039919" y="5388529"/>
            <a:ext cx="1971902" cy="436043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050" dirty="0"/>
              <a:t>EMPLOYEE_ID </a:t>
            </a:r>
            <a:r>
              <a:rPr lang="ko-KR" altLang="en-US" sz="1050" dirty="0"/>
              <a:t>열은 </a:t>
            </a:r>
            <a:r>
              <a:rPr lang="en-US" altLang="ko-KR" sz="1050" dirty="0"/>
              <a:t>NULL</a:t>
            </a:r>
            <a:r>
              <a:rPr lang="ko-KR" altLang="en-US" sz="1050" dirty="0"/>
              <a:t>값 입력이 안됩니다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5611309" y="1916587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EMPLOYEES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5540855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ko-KR" altLang="en-US" dirty="0"/>
              <a:t>값들이 유일해야 합니다</a:t>
            </a:r>
            <a:r>
              <a:rPr lang="en-US" altLang="ko-KR" dirty="0"/>
              <a:t>. </a:t>
            </a:r>
            <a:r>
              <a:rPr lang="ko-KR" altLang="en-US" dirty="0"/>
              <a:t>열에서 두 개 이상 행이 같은 값을 가질 수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en-US" altLang="ko-KR" dirty="0"/>
              <a:t>Null </a:t>
            </a:r>
            <a:r>
              <a:rPr lang="ko-KR" altLang="en-US" dirty="0"/>
              <a:t>값을 가질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UNIQUE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784648" y="2216880"/>
          <a:ext cx="5004781" cy="28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EMPLOYEE_ID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FIRST_NAME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...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Steven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SKING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Neena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Kochhar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NKOCHHAR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 Haan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LDEHAAN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Alexander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Hunold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AHUNOLD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Bruce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Ernst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BERNST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David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Austin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DAUSTIN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Valli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Pataballa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VPATABAL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Diana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Lorentz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DLORENTZ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Nancy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Greenberg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NGREENBE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Daniel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Faviet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DFAVIET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Chen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JCHEN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Ismael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Sciarra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ISCIARRA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012371" y="1833545"/>
            <a:ext cx="799628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100" dirty="0"/>
              <a:t>UNIQUE</a:t>
            </a:r>
          </a:p>
        </p:txBody>
      </p:sp>
      <p:cxnSp>
        <p:nvCxnSpPr>
          <p:cNvPr id="21" name="꺾인 연결선 20"/>
          <p:cNvCxnSpPr/>
          <p:nvPr/>
        </p:nvCxnSpPr>
        <p:spPr>
          <a:xfrm rot="10800000" flipV="1">
            <a:off x="6034939" y="1959235"/>
            <a:ext cx="144016" cy="234351"/>
          </a:xfrm>
          <a:prstGeom prst="bent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84648" y="1985656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EMPLOYEES</a:t>
            </a:r>
            <a:endParaRPr lang="ko-KR" altLang="en-US" sz="1100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1790998" y="5413224"/>
          <a:ext cx="5004781" cy="392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0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300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Sue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King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SKING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</a:rPr>
                        <a:t>...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310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 err="1">
                          <a:effectLst/>
                        </a:rPr>
                        <a:t>Jeong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 err="1">
                          <a:effectLst/>
                        </a:rPr>
                        <a:t>Heo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JHEO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</a:rPr>
                        <a:t>...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아래쪽 화살표 23"/>
          <p:cNvSpPr/>
          <p:nvPr/>
        </p:nvSpPr>
        <p:spPr>
          <a:xfrm flipV="1">
            <a:off x="3800872" y="5118922"/>
            <a:ext cx="360040" cy="21602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4043184" y="5101245"/>
            <a:ext cx="1320605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100" dirty="0"/>
              <a:t>INSERT INTO ...</a:t>
            </a:r>
          </a:p>
        </p:txBody>
      </p:sp>
      <p:cxnSp>
        <p:nvCxnSpPr>
          <p:cNvPr id="26" name="직선 화살표 연결선 25"/>
          <p:cNvCxnSpPr/>
          <p:nvPr/>
        </p:nvCxnSpPr>
        <p:spPr bwMode="auto">
          <a:xfrm rot="10800000" flipV="1">
            <a:off x="6819692" y="5283429"/>
            <a:ext cx="286816" cy="12962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직선 화살표 연결선 26"/>
          <p:cNvCxnSpPr/>
          <p:nvPr/>
        </p:nvCxnSpPr>
        <p:spPr bwMode="auto">
          <a:xfrm rot="10800000" flipV="1">
            <a:off x="6821048" y="5642756"/>
            <a:ext cx="295698" cy="786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7079242" y="4737338"/>
            <a:ext cx="1762190" cy="789986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100" dirty="0"/>
              <a:t>310</a:t>
            </a:r>
            <a:r>
              <a:rPr lang="ko-KR" altLang="en-US" sz="1100" dirty="0"/>
              <a:t>번 사원정보는 입력이 안됩니다</a:t>
            </a:r>
            <a:r>
              <a:rPr lang="en-US" altLang="ko-KR" sz="1100" dirty="0"/>
              <a:t>. EMAIL</a:t>
            </a:r>
            <a:r>
              <a:rPr lang="ko-KR" altLang="en-US" sz="1100" dirty="0"/>
              <a:t>열의 값 </a:t>
            </a:r>
            <a:r>
              <a:rPr lang="en-US" altLang="ko-KR" sz="1100" dirty="0"/>
              <a:t>SKING</a:t>
            </a:r>
            <a:r>
              <a:rPr lang="ko-KR" altLang="en-US" sz="1100" dirty="0"/>
              <a:t>은 이미 존재합니다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7079242" y="5497848"/>
            <a:ext cx="1834197" cy="282155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ko-KR" altLang="en-US" sz="1100" dirty="0"/>
              <a:t>입력 가능합니다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2208995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1485" y="1116282"/>
            <a:ext cx="9292607" cy="5193039"/>
          </a:xfrm>
        </p:spPr>
        <p:txBody>
          <a:bodyPr/>
          <a:lstStyle/>
          <a:p>
            <a:pPr lvl="0" fontAlgn="base" latinLnBrk="1"/>
            <a:r>
              <a:rPr lang="ko-KR" altLang="en-US" dirty="0"/>
              <a:t>테이블 간의 관계를 </a:t>
            </a:r>
            <a:r>
              <a:rPr lang="ko-KR" altLang="en-US"/>
              <a:t>설정합니다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FOREIGN KEY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128464" y="2505940"/>
          <a:ext cx="4988190" cy="28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57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EMPLOYEE_ID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FIRST_NAME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MANAGER_ID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DEPARTMENT_ID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Steven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Neena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Alexander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Bruce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David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Valli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Diana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Nancy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Daniel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Ismael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7862" y="2239581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EMPLOYEES</a:t>
            </a:r>
            <a:endParaRPr lang="ko-KR" altLang="en-US" sz="1100" dirty="0"/>
          </a:p>
        </p:txBody>
      </p:sp>
      <p:sp>
        <p:nvSpPr>
          <p:cNvPr id="18" name="아래쪽 화살표 17"/>
          <p:cNvSpPr/>
          <p:nvPr/>
        </p:nvSpPr>
        <p:spPr>
          <a:xfrm flipV="1">
            <a:off x="2288285" y="5435038"/>
            <a:ext cx="360040" cy="21602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TextBox 18"/>
          <p:cNvSpPr txBox="1"/>
          <p:nvPr/>
        </p:nvSpPr>
        <p:spPr>
          <a:xfrm>
            <a:off x="2530597" y="5417361"/>
            <a:ext cx="1320605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100" dirty="0"/>
              <a:t>INSERT INTO ...</a:t>
            </a:r>
          </a:p>
        </p:txBody>
      </p:sp>
      <p:cxnSp>
        <p:nvCxnSpPr>
          <p:cNvPr id="20" name="직선 화살표 연결선 19"/>
          <p:cNvCxnSpPr/>
          <p:nvPr/>
        </p:nvCxnSpPr>
        <p:spPr bwMode="auto">
          <a:xfrm flipH="1">
            <a:off x="5188551" y="5452045"/>
            <a:ext cx="286816" cy="317869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직선 화살표 연결선 20"/>
          <p:cNvCxnSpPr/>
          <p:nvPr/>
        </p:nvCxnSpPr>
        <p:spPr bwMode="auto">
          <a:xfrm rot="10800000" flipV="1">
            <a:off x="5189907" y="5999621"/>
            <a:ext cx="295698" cy="786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448100" y="5094203"/>
            <a:ext cx="3393331" cy="451432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100" dirty="0"/>
              <a:t>DEPARTMENT_ID 9</a:t>
            </a:r>
            <a:r>
              <a:rPr lang="ko-KR" altLang="en-US" sz="1100" dirty="0"/>
              <a:t>는 </a:t>
            </a:r>
            <a:r>
              <a:rPr lang="en-US" altLang="ko-KR" sz="1100" dirty="0"/>
              <a:t>DEPARTMENTS </a:t>
            </a:r>
            <a:r>
              <a:rPr lang="ko-KR" altLang="en-US" sz="1100" dirty="0"/>
              <a:t>테이블에 존재하지 않습니다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5448101" y="5854713"/>
            <a:ext cx="2711853" cy="282155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ko-KR" altLang="en-US" sz="1100" dirty="0"/>
              <a:t>입력 가능합니다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5169024" y="1728054"/>
          <a:ext cx="4596916" cy="206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DEPARTMENT_ID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DEPARTMENT_NAME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MANGER_ID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LOCATION_ID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Administration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1700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Marketing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201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1800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Purchasing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114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1700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40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Human Resources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203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2400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50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Shipping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121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1500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60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IT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103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1400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70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Public Relations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204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2700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80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Sales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145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2500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Executive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1700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Finance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108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1700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…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</a:rPr>
                        <a:t>…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…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…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122284" y="1514179"/>
            <a:ext cx="1276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DEPARTMENTS</a:t>
            </a:r>
            <a:endParaRPr lang="ko-KR" altLang="en-US" sz="1100" dirty="0"/>
          </a:p>
        </p:txBody>
      </p:sp>
      <p:cxnSp>
        <p:nvCxnSpPr>
          <p:cNvPr id="26" name="꺾인 연결선 25"/>
          <p:cNvCxnSpPr/>
          <p:nvPr/>
        </p:nvCxnSpPr>
        <p:spPr>
          <a:xfrm flipV="1">
            <a:off x="4903661" y="1820538"/>
            <a:ext cx="212995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187" y="1694932"/>
            <a:ext cx="1237249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100" dirty="0"/>
              <a:t>PRIMARY KEY</a:t>
            </a:r>
          </a:p>
        </p:txBody>
      </p:sp>
      <p:cxnSp>
        <p:nvCxnSpPr>
          <p:cNvPr id="28" name="꺾인 연결선 27"/>
          <p:cNvCxnSpPr>
            <a:cxnSpLocks/>
          </p:cNvCxnSpPr>
          <p:nvPr/>
        </p:nvCxnSpPr>
        <p:spPr>
          <a:xfrm>
            <a:off x="4347055" y="2287940"/>
            <a:ext cx="124558" cy="176378"/>
          </a:xfrm>
          <a:prstGeom prst="bent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114428" y="5704289"/>
          <a:ext cx="5002226" cy="346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57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Key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410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Dan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2804195-DC51-4FBA-92F9-F3823A65DC57}"/>
              </a:ext>
            </a:extLst>
          </p:cNvPr>
          <p:cNvSpPr txBox="1"/>
          <p:nvPr/>
        </p:nvSpPr>
        <p:spPr>
          <a:xfrm>
            <a:off x="3174512" y="2156008"/>
            <a:ext cx="1219616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100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752812358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CHECK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pic>
        <p:nvPicPr>
          <p:cNvPr id="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1" y="1700808"/>
            <a:ext cx="8951969" cy="379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460213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10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SELECT </a:t>
            </a:r>
            <a:r>
              <a:rPr lang="ko-KR" altLang="en-US" dirty="0"/>
              <a:t>절에 포함된 </a:t>
            </a:r>
            <a:r>
              <a:rPr lang="ko-KR" altLang="en-US" dirty="0" err="1"/>
              <a:t>리터럴은</a:t>
            </a:r>
            <a:r>
              <a:rPr lang="ko-KR" altLang="en-US" dirty="0"/>
              <a:t> 문자 </a:t>
            </a:r>
            <a:r>
              <a:rPr lang="ko-KR" altLang="en-US" dirty="0" err="1"/>
              <a:t>표현식</a:t>
            </a:r>
            <a:r>
              <a:rPr lang="ko-KR" altLang="en-US" dirty="0"/>
              <a:t> 또는 숫자 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날짜와 문자 </a:t>
            </a:r>
            <a:r>
              <a:rPr lang="ko-KR" altLang="en-US" dirty="0" err="1"/>
              <a:t>리터럴</a:t>
            </a:r>
            <a:r>
              <a:rPr lang="ko-KR" altLang="en-US" dirty="0"/>
              <a:t> 값은 단일 인용부호</a:t>
            </a:r>
            <a:r>
              <a:rPr lang="en-US" altLang="ko-KR" dirty="0"/>
              <a:t>(' ')</a:t>
            </a:r>
            <a:r>
              <a:rPr lang="ko-KR" altLang="en-US" dirty="0"/>
              <a:t>안에 있어야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숫자 </a:t>
            </a:r>
            <a:r>
              <a:rPr lang="ko-KR" altLang="en-US" dirty="0" err="1"/>
              <a:t>리터럴은</a:t>
            </a:r>
            <a:r>
              <a:rPr lang="ko-KR" altLang="en-US" dirty="0"/>
              <a:t> 단일 인용부호</a:t>
            </a:r>
            <a:r>
              <a:rPr lang="en-US" altLang="ko-KR" dirty="0"/>
              <a:t>(' ')</a:t>
            </a:r>
            <a:r>
              <a:rPr lang="ko-KR" altLang="en-US" dirty="0"/>
              <a:t>를 사용하지 않습니다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각각의 </a:t>
            </a:r>
            <a:r>
              <a:rPr lang="ko-KR" altLang="en-US" dirty="0" err="1"/>
              <a:t>문자스트링은</a:t>
            </a:r>
            <a:r>
              <a:rPr lang="ko-KR" altLang="en-US" dirty="0"/>
              <a:t> </a:t>
            </a:r>
            <a:r>
              <a:rPr lang="ko-KR" altLang="en-US" dirty="0" err="1"/>
              <a:t>리턴된</a:t>
            </a:r>
            <a:r>
              <a:rPr lang="ko-KR" altLang="en-US" dirty="0"/>
              <a:t> 각 행에 대한 결과입니다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||</a:t>
            </a:r>
            <a:r>
              <a:rPr lang="ko-KR" altLang="en-US" dirty="0"/>
              <a:t>를 이용하면 값을 연결해 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sz="3600" dirty="0" err="1"/>
              <a:t>리터럴</a:t>
            </a:r>
            <a:r>
              <a:rPr lang="en-US" altLang="ko-KR" sz="3600" dirty="0"/>
              <a:t>(literal) </a:t>
            </a:r>
            <a:r>
              <a:rPr lang="ko-KR" altLang="en-US" sz="3600" dirty="0"/>
              <a:t>문자 </a:t>
            </a:r>
            <a:r>
              <a:rPr lang="ko-KR" altLang="en-US" sz="3600" dirty="0" err="1"/>
              <a:t>스트링과</a:t>
            </a:r>
            <a:r>
              <a:rPr lang="ko-KR" altLang="en-US" sz="3600" dirty="0"/>
              <a:t> 연결 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9106" y="2762344"/>
            <a:ext cx="8346927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|| ' ' ||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|| '''s salary is $' || salary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2      AS "Employee Details"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3  FROM    employees;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242422608" descr="EMB000023a45bc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84985"/>
            <a:ext cx="3689122" cy="29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4720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관리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ko-KR" altLang="en-US" dirty="0"/>
              <a:t>제약 조건의 추가 또는 삭제는 가능합니다</a:t>
            </a:r>
            <a:r>
              <a:rPr lang="en-US" altLang="ko-KR" dirty="0"/>
              <a:t>. </a:t>
            </a:r>
            <a:r>
              <a:rPr lang="ko-KR" altLang="en-US" dirty="0"/>
              <a:t>그러나 수정을 불가능합니다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ko-KR" altLang="en-US" dirty="0"/>
              <a:t>제약조건의 활성화 또는 비활성화는 가능합니다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en-US" altLang="ko-KR" dirty="0"/>
              <a:t>MODIFY </a:t>
            </a:r>
            <a:r>
              <a:rPr lang="ko-KR" altLang="en-US" dirty="0"/>
              <a:t>절을 사용하여 </a:t>
            </a:r>
            <a:r>
              <a:rPr lang="en-US" altLang="ko-KR" dirty="0"/>
              <a:t>NOT NULL </a:t>
            </a:r>
            <a:r>
              <a:rPr lang="ko-KR" altLang="en-US" dirty="0"/>
              <a:t>조건을 추가할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17" y="2323158"/>
            <a:ext cx="70199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75" y="3933056"/>
            <a:ext cx="71723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26395" y="206084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제약조건 추가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8454" y="364502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제약조건 삭제</a:t>
            </a:r>
          </a:p>
        </p:txBody>
      </p:sp>
    </p:spTree>
    <p:extLst>
      <p:ext uri="{BB962C8B-B14F-4D97-AF65-F5344CB8AC3E}">
        <p14:creationId xmlns:p14="http://schemas.microsoft.com/office/powerpoint/2010/main" val="332175967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관리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제약 조건의 추가 또는 삭제는 가능합니다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수정을 불가능합니다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fontAlgn="base" latinLnBrk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제약조건의 활성화 또는 비활성화는 가능합니다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fontAlgn="base" latinLnBrk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MODIFY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절을 사용하여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 NULL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조건을 추가할 수 있습니다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74" y="2492896"/>
            <a:ext cx="7010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93603" y="2218514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제약조건 비활성화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93603" y="401871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제약조건 활성화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66" y="4388046"/>
            <a:ext cx="745807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73491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비활성화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615" y="1116013"/>
            <a:ext cx="7524295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479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비활성화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21" y="1340768"/>
            <a:ext cx="9286875" cy="416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38959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활성화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4BCB289-CA44-DEC7-807F-49D2F225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048" y="1116013"/>
            <a:ext cx="9171428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8484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활성화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584" y="1116013"/>
            <a:ext cx="8054357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62114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12.1.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  <a:p>
            <a:pPr fontAlgn="base" latinLnBrk="1"/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  <a:p>
            <a:pPr fontAlgn="base" latinLnBrk="1"/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  <a:p>
            <a:pPr fontAlgn="base" latinLnBrk="1"/>
            <a:r>
              <a:rPr lang="en-US" altLang="ko-KR" dirty="0"/>
              <a:t>12.4.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00197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12.1.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1903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r>
              <a:rPr lang="ko-KR" altLang="en-US" dirty="0"/>
              <a:t>는 테이블 또는 다른 </a:t>
            </a:r>
            <a:r>
              <a:rPr lang="ko-KR" altLang="en-US" dirty="0" err="1"/>
              <a:t>뷰를</a:t>
            </a:r>
            <a:r>
              <a:rPr lang="ko-KR" altLang="en-US" dirty="0"/>
              <a:t> 기초로 하는 논리적 테이블입니다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655951" y="1460840"/>
          <a:ext cx="9265601" cy="48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1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1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0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72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803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EMPLOYEE_ID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FIRST_NAME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LAST_NAME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EMAIL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PHONE_NUMBER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HIRE_DATE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JOB_ID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SALARY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COMMISSION_PCT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MANAGER_ID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DEPARTMENT_ID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Steven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King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SKING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515.123.4567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2003-06-17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AD_PRES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Neena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Kochhar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NKOCHHAR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515.123.4568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2005-09-21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AD_VP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Lex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 Haan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LDEHAAN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515.123.4569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2001-01-13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AD_VP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Alexander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Hunold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AHUNOLD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590.423.4567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2006-01-03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IT_PROG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Bruce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Ernst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BERNST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590.423.4568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2007-05-21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IT_PROG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David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Austin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DAUSTIN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590.423.4569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2005-06-25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IT_PROG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Valli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Pataballa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VPATABAL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590.423.4560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2006-02-05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IT_PROG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Diana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Lorentz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DLORENTZ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590.423.5567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2007-02-07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IT_PROG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4200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Nancy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Greenberg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NGREENBE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515.124.4569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2002-08-17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FI_MGR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Daniel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Faviet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DFAVIET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515.124.4169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2002-08-16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FI_ACCOUNT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John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Chen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JCHEN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515.124.4269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2005-09-28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FI_ACCOUNT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8200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Ismael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Sciarra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ISCIARRA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515.124.4369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2005-09-30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FI_ACCOUNT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7700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Jonathon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Taylor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JTAYLOR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011.44.1644.429265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2006-03-24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8600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Jack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Livingston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JLIVINGS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011.44.1644.429264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2006-04-23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8400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Kimberely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Grant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KGRANT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011.44.1644.429263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2007-05-24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0.15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Charles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Johnson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CJOHNSON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011.44.1644.429262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2008-01-04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6200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Winston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Taylor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WTAYLOR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650.507.9876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2006-01-24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SH_CLERK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3200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Jean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Fleaur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JFLEAUR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650.507.9877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2006-02-23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SH_CLERK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Martha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Sullivan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MSULLIVA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650.507.9878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2007-06-21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SH_CLERK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Girard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Geoni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GGEONI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650.507.9879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2008-02-03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SH_CLERK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Nandita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Sarchand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NSARCHAN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650.509.1876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2004-01-27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SH_CLERK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4200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Susan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Mavris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SMAVRIS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515.123.7777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2002-06-07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HR_REP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Hermann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Baer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HBAER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515.123.8888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Shelley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Higgins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SHIGGINS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515.123.8080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AC_MGR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William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Gietz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WGIETZ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515.123.8181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AC_ACCOUNT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8300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10" name="자유형: 도형 5"/>
          <p:cNvSpPr/>
          <p:nvPr/>
        </p:nvSpPr>
        <p:spPr>
          <a:xfrm>
            <a:off x="56456" y="1635242"/>
            <a:ext cx="7056784" cy="1366570"/>
          </a:xfrm>
          <a:custGeom>
            <a:avLst/>
            <a:gdLst>
              <a:gd name="connsiteX0" fmla="*/ 0 w 6591300"/>
              <a:gd name="connsiteY0" fmla="*/ 1346200 h 1346200"/>
              <a:gd name="connsiteX1" fmla="*/ 4425950 w 6591300"/>
              <a:gd name="connsiteY1" fmla="*/ 1346200 h 1346200"/>
              <a:gd name="connsiteX2" fmla="*/ 6591300 w 6591300"/>
              <a:gd name="connsiteY2" fmla="*/ 0 h 1346200"/>
              <a:gd name="connsiteX3" fmla="*/ 577850 w 6591300"/>
              <a:gd name="connsiteY3" fmla="*/ 0 h 1346200"/>
              <a:gd name="connsiteX4" fmla="*/ 0 w 6591300"/>
              <a:gd name="connsiteY4" fmla="*/ 134620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1346200">
                <a:moveTo>
                  <a:pt x="0" y="1346200"/>
                </a:moveTo>
                <a:lnTo>
                  <a:pt x="4425950" y="1346200"/>
                </a:lnTo>
                <a:lnTo>
                  <a:pt x="6591300" y="0"/>
                </a:lnTo>
                <a:lnTo>
                  <a:pt x="577850" y="0"/>
                </a:lnTo>
                <a:lnTo>
                  <a:pt x="0" y="134620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자유형: 도형 6"/>
          <p:cNvSpPr/>
          <p:nvPr/>
        </p:nvSpPr>
        <p:spPr>
          <a:xfrm>
            <a:off x="4754880" y="1625940"/>
            <a:ext cx="2358360" cy="4212152"/>
          </a:xfrm>
          <a:custGeom>
            <a:avLst/>
            <a:gdLst>
              <a:gd name="connsiteX0" fmla="*/ 0 w 2165350"/>
              <a:gd name="connsiteY0" fmla="*/ 1346200 h 4083050"/>
              <a:gd name="connsiteX1" fmla="*/ 2165350 w 2165350"/>
              <a:gd name="connsiteY1" fmla="*/ 0 h 4083050"/>
              <a:gd name="connsiteX2" fmla="*/ 2165350 w 2165350"/>
              <a:gd name="connsiteY2" fmla="*/ 1041400 h 4083050"/>
              <a:gd name="connsiteX3" fmla="*/ 6350 w 2165350"/>
              <a:gd name="connsiteY3" fmla="*/ 4083050 h 4083050"/>
              <a:gd name="connsiteX4" fmla="*/ 0 w 2165350"/>
              <a:gd name="connsiteY4" fmla="*/ 1346200 h 408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5350" h="4083050">
                <a:moveTo>
                  <a:pt x="0" y="1346200"/>
                </a:moveTo>
                <a:lnTo>
                  <a:pt x="2165350" y="0"/>
                </a:lnTo>
                <a:lnTo>
                  <a:pt x="2165350" y="1041400"/>
                </a:lnTo>
                <a:lnTo>
                  <a:pt x="6350" y="4083050"/>
                </a:lnTo>
                <a:cubicBezTo>
                  <a:pt x="4233" y="3170767"/>
                  <a:pt x="2117" y="2258483"/>
                  <a:pt x="0" y="1346200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B574694-BCD3-4D8E-954D-81185A6898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246" y="2996952"/>
          <a:ext cx="4682701" cy="28504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3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5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23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4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3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EMPLOYEE_ID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FIRST_NAME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LAST_NAME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EMAIL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HIRE_DATE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SALARY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Steven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2003-06-17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Neena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Kochhar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NKOCHHAR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Lex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 Haan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LDEHAAN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2001-01-13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Alexander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Hunold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AHUNOLD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2006-01-03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Bruce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Ernst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BERNST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2007-05-21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David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Austin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DAUSTIN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2005-06-25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Valli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Pataballa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VPATABAL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2006-02-05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Diana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Lorentz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DLORENTZ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2007-02-07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4200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Nancy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Greenberg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NGREENBE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2002-08-17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Daniel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Faviet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DFAVIET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2002-08-16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John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Chen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JCHEN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2005-09-28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8200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Ismael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Sciarra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ISCIARRA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7700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59956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사용의 목적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9BBA13B-28D9-4BEC-B3F7-EAE632A05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719" y="1116013"/>
            <a:ext cx="8634087" cy="5192712"/>
          </a:xfrm>
        </p:spPr>
      </p:pic>
    </p:spTree>
    <p:extLst>
      <p:ext uri="{BB962C8B-B14F-4D97-AF65-F5344CB8AC3E}">
        <p14:creationId xmlns:p14="http://schemas.microsoft.com/office/powerpoint/2010/main" val="4233584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의의 디폴트 출력은 중복되는 행을 포함하는 모든 행입니다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SELECT </a:t>
            </a:r>
            <a:r>
              <a:rPr lang="ko-KR" altLang="en-US" dirty="0"/>
              <a:t>절에서 </a:t>
            </a:r>
            <a:r>
              <a:rPr lang="en-US" altLang="ko-KR" dirty="0"/>
              <a:t>DISTINCT </a:t>
            </a:r>
            <a:r>
              <a:rPr lang="ko-KR" altLang="en-US" dirty="0"/>
              <a:t>키워드를 사용하여 중복되는 행을 제거합니다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중복 행과 </a:t>
            </a:r>
            <a:r>
              <a:rPr lang="en-US" altLang="ko-KR" dirty="0"/>
              <a:t>DISTINCT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242417008" descr="EMB000023a45b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0" y="2492897"/>
            <a:ext cx="1790112" cy="3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3" name="_x242423008" descr="EMB000023a45b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931" y="3356992"/>
            <a:ext cx="1716191" cy="25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62523" y="1846763"/>
            <a:ext cx="4953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28931" y="2710859"/>
            <a:ext cx="4953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DISTINCT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18811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단순 </a:t>
            </a:r>
            <a:r>
              <a:rPr lang="ko-KR" altLang="en-US" dirty="0" err="1"/>
              <a:t>뷰와</a:t>
            </a:r>
            <a:r>
              <a:rPr lang="ko-KR" altLang="en-US" dirty="0"/>
              <a:t> 복합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9EB84B2-45BF-A7BA-6218-3B19F53AD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430882"/>
            <a:ext cx="9293225" cy="45629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B96BA-DF1A-CFEA-00B0-26C7DB787756}"/>
              </a:ext>
            </a:extLst>
          </p:cNvPr>
          <p:cNvSpPr txBox="1"/>
          <p:nvPr/>
        </p:nvSpPr>
        <p:spPr>
          <a:xfrm>
            <a:off x="4979338" y="2276872"/>
            <a:ext cx="3754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뷰</a:t>
            </a:r>
            <a:r>
              <a:rPr lang="ko-KR" altLang="en-US" sz="1600" dirty="0"/>
              <a:t> 정보 확인은</a:t>
            </a:r>
            <a:r>
              <a:rPr lang="en-US" altLang="ko-KR" sz="1600" dirty="0"/>
              <a:t>…</a:t>
            </a:r>
          </a:p>
          <a:p>
            <a:r>
              <a:rPr lang="en-US" altLang="ko-KR" sz="1600" dirty="0"/>
              <a:t>SELECT * FROM USER_VIEWS;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908379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05145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생성 권한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8" y="1116013"/>
            <a:ext cx="6554489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741177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78769"/>
            <a:ext cx="85439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328116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생성하기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76" y="1116013"/>
            <a:ext cx="6745172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62835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생성 서브쿼리에서 별칭 사용하기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588294"/>
            <a:ext cx="84677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88292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질의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10"/>
          <a:stretch/>
        </p:blipFill>
        <p:spPr bwMode="auto">
          <a:xfrm>
            <a:off x="922444" y="1094510"/>
            <a:ext cx="8078541" cy="1614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769292" y="2708920"/>
            <a:ext cx="8368465" cy="3168350"/>
            <a:chOff x="632520" y="1340768"/>
            <a:chExt cx="8368465" cy="3168350"/>
          </a:xfrm>
        </p:grpSpPr>
        <p:sp>
          <p:nvSpPr>
            <p:cNvPr id="17" name="모서리가 둥근 직사각형 16"/>
            <p:cNvSpPr/>
            <p:nvPr/>
          </p:nvSpPr>
          <p:spPr bwMode="auto">
            <a:xfrm>
              <a:off x="632520" y="2050905"/>
              <a:ext cx="3728372" cy="2458213"/>
            </a:xfrm>
            <a:prstGeom prst="roundRect">
              <a:avLst>
                <a:gd name="adj" fmla="val 6936"/>
              </a:avLst>
            </a:prstGeom>
            <a:solidFill>
              <a:srgbClr val="DAEDEF"/>
            </a:solidFill>
            <a:ln w="25400" cap="flat" cmpd="sng" algn="ctr">
              <a:solidFill>
                <a:srgbClr val="DAEDEF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010" tIns="55893" rIns="44010" bIns="5589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  <a:cs typeface="+mn-cs"/>
                </a:rPr>
                <a:t>SQL Plus</a:t>
              </a:r>
            </a:p>
            <a:p>
              <a:pPr marL="0" marR="0" lvl="0" indent="0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</a:rPr>
                <a:t>SELECT * </a:t>
              </a:r>
            </a:p>
            <a:p>
              <a:pPr marL="0" marR="0" lvl="0" indent="0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</a:rPr>
                <a:t>FROM emp_dept60_salary;</a:t>
              </a:r>
              <a:endParaRPr kumimoji="1" lang="en-US" altLang="ko-KR" sz="120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</a:endParaRPr>
            </a:p>
            <a:p>
              <a:pPr marL="0" marR="0" lvl="0" indent="0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20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</a:endParaRPr>
            </a:p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1" kern="0" dirty="0">
                <a:solidFill>
                  <a:srgbClr val="7030A0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364685" y="1340768"/>
              <a:ext cx="3636300" cy="2750347"/>
              <a:chOff x="5364685" y="1340768"/>
              <a:chExt cx="3298177" cy="2750347"/>
            </a:xfrm>
          </p:grpSpPr>
          <p:sp>
            <p:nvSpPr>
              <p:cNvPr id="18" name="순서도: 자기 디스크 17"/>
              <p:cNvSpPr/>
              <p:nvPr/>
            </p:nvSpPr>
            <p:spPr bwMode="auto">
              <a:xfrm>
                <a:off x="5364685" y="1340768"/>
                <a:ext cx="3298177" cy="2750347"/>
              </a:xfrm>
              <a:prstGeom prst="flowChartMagneticDisk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rgbClr val="333399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111785" tIns="55893" rIns="111785" bIns="55893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17854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 bwMode="auto">
              <a:xfrm>
                <a:off x="6232214" y="3645196"/>
                <a:ext cx="1567494" cy="334439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11785" tIns="55893" rIns="111785" bIns="5589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117854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돋움" panose="020B0600000101010101" pitchFamily="50" charset="-127"/>
                    <a:ea typeface="돋움" panose="020B0600000101010101" pitchFamily="50" charset="-127"/>
                  </a:rPr>
                  <a:t>EMPLOYEES</a:t>
                </a:r>
                <a:endParaRPr kumimoji="1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 bwMode="auto">
              <a:xfrm>
                <a:off x="5508085" y="1775930"/>
                <a:ext cx="3011377" cy="159056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4010" tIns="22005" rIns="44010" bIns="22005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17854" eaLnBrk="1" fontAlgn="base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굴림" pitchFamily="50" charset="-127"/>
                    <a:ea typeface="굴림" pitchFamily="50" charset="-127"/>
                  </a:rPr>
                  <a:t>USER_VIEWS</a:t>
                </a:r>
                <a:r>
                  <a:rPr kumimoji="1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굴림" pitchFamily="50" charset="-127"/>
                    <a:ea typeface="굴림" pitchFamily="50" charset="-127"/>
                  </a:rPr>
                  <a:t>   </a:t>
                </a: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굴림" pitchFamily="50" charset="-127"/>
                    <a:ea typeface="굴림" pitchFamily="50" charset="-127"/>
                  </a:rPr>
                  <a:t>EMP_DEPT60_SALARY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SELECT   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    </a:t>
                </a:r>
                <a:r>
                  <a:rPr kumimoji="1" lang="en-US" altLang="ko-KR" sz="1400" kern="0" dirty="0" err="1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employee_id</a:t>
                </a: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,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    </a:t>
                </a:r>
                <a:r>
                  <a:rPr kumimoji="1" lang="en-US" altLang="ko-KR" sz="1400" kern="0" dirty="0" err="1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first_name</a:t>
                </a: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|| ' ' || </a:t>
                </a:r>
                <a:r>
                  <a:rPr kumimoji="1" lang="en-US" altLang="ko-KR" sz="1400" kern="0" dirty="0" err="1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last_name</a:t>
                </a: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,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    salary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  FROM     employees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  WHERE    </a:t>
                </a:r>
                <a:r>
                  <a:rPr kumimoji="1" lang="en-US" altLang="ko-KR" sz="1400" kern="0" dirty="0" err="1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department_id</a:t>
                </a: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=60;</a:t>
                </a:r>
                <a:endParaRPr kumimoji="1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</a:endParaRPr>
              </a:p>
            </p:txBody>
          </p:sp>
          <p:cxnSp>
            <p:nvCxnSpPr>
              <p:cNvPr id="21" name="직선 화살표 연결선 20"/>
              <p:cNvCxnSpPr>
                <a:stCxn id="20" idx="2"/>
                <a:endCxn id="19" idx="0"/>
              </p:cNvCxnSpPr>
              <p:nvPr/>
            </p:nvCxnSpPr>
            <p:spPr bwMode="auto">
              <a:xfrm>
                <a:off x="7013774" y="3366498"/>
                <a:ext cx="2188" cy="27869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2D2D8A">
                    <a:lumMod val="60000"/>
                    <a:lumOff val="40000"/>
                  </a:srgb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22" name="직선 화살표 연결선 21"/>
            <p:cNvCxnSpPr/>
            <p:nvPr/>
          </p:nvCxnSpPr>
          <p:spPr bwMode="auto">
            <a:xfrm>
              <a:off x="2926904" y="2383067"/>
              <a:ext cx="2581181" cy="2478"/>
            </a:xfrm>
            <a:prstGeom prst="straightConnector1">
              <a:avLst/>
            </a:prstGeom>
            <a:noFill/>
            <a:ln w="19050" cap="flat" cmpd="sng" algn="ctr">
              <a:solidFill>
                <a:srgbClr val="2D2D8A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직선 화살표 연결선 22"/>
            <p:cNvCxnSpPr>
              <a:stCxn id="19" idx="1"/>
            </p:cNvCxnSpPr>
            <p:nvPr/>
          </p:nvCxnSpPr>
          <p:spPr bwMode="auto">
            <a:xfrm flipH="1">
              <a:off x="4360892" y="3812416"/>
              <a:ext cx="196025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2D2D8A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25" name="_x442631080" descr="EMB00002838658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39" y="3023543"/>
              <a:ext cx="3693969" cy="1457928"/>
            </a:xfrm>
            <a:prstGeom prst="roundRect">
              <a:avLst>
                <a:gd name="adj" fmla="val 1121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669417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수정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4E0DFC-7CC3-FCD9-83E3-7FB9D3D7C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769" y="1116013"/>
            <a:ext cx="6909986" cy="5192712"/>
          </a:xfrm>
        </p:spPr>
      </p:pic>
    </p:spTree>
    <p:extLst>
      <p:ext uri="{BB962C8B-B14F-4D97-AF65-F5344CB8AC3E}">
        <p14:creationId xmlns:p14="http://schemas.microsoft.com/office/powerpoint/2010/main" val="346334367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복합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C7F8D31-81B9-3730-6463-7E76373D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662" y="1697831"/>
            <a:ext cx="9220200" cy="4029075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CA3EA5-258B-A31F-FA7F-F994BD362590}"/>
              </a:ext>
            </a:extLst>
          </p:cNvPr>
          <p:cNvSpPr/>
          <p:nvPr/>
        </p:nvSpPr>
        <p:spPr>
          <a:xfrm>
            <a:off x="1424608" y="2132856"/>
            <a:ext cx="7992888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12B37-A8BD-C6A9-933B-595F3F2DE9D4}"/>
              </a:ext>
            </a:extLst>
          </p:cNvPr>
          <p:cNvSpPr txBox="1"/>
          <p:nvPr/>
        </p:nvSpPr>
        <p:spPr>
          <a:xfrm>
            <a:off x="5883103" y="220486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 개 이상의 테이블을 이용해서 뷰를 생성할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11086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8" y="1116013"/>
            <a:ext cx="7811108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46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ROWID : </a:t>
            </a:r>
            <a:r>
              <a:rPr lang="ko-KR" altLang="en-US" dirty="0"/>
              <a:t>데이터베이스에서 행의 주소를 반환합니다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ROWNUM : </a:t>
            </a:r>
            <a:r>
              <a:rPr lang="ko-KR" altLang="en-US" dirty="0"/>
              <a:t>쿼리에 의해 반환되는 행의 번호를 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sz="3600" dirty="0"/>
              <a:t>ROWNUM, ROWID </a:t>
            </a:r>
            <a:r>
              <a:rPr lang="ko-KR" altLang="en-US" sz="3600" dirty="0" err="1"/>
              <a:t>의사열</a:t>
            </a:r>
            <a:r>
              <a:rPr lang="en-US" altLang="ko-KR" sz="3600" dirty="0"/>
              <a:t>(Pseudo column)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86593" y="1901985"/>
            <a:ext cx="717679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ROWID, ROWNUM,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employee_id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employees;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242419728" descr="EMB000023a45c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65" y="2334032"/>
            <a:ext cx="4704033" cy="24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84515" y="4797153"/>
            <a:ext cx="4953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1400" dirty="0"/>
              <a:t>ROWID</a:t>
            </a:r>
            <a:r>
              <a:rPr lang="ko-KR" altLang="en-US" sz="1400" dirty="0"/>
              <a:t>를 분석해 보면 </a:t>
            </a:r>
            <a:r>
              <a:rPr lang="en-US" altLang="ko-KR" sz="1400" dirty="0" err="1"/>
              <a:t>AAAEAbAAEAAAADNAAA</a:t>
            </a:r>
            <a:r>
              <a:rPr lang="ko-KR" altLang="en-US" sz="1400" dirty="0"/>
              <a:t>에서</a:t>
            </a:r>
            <a:r>
              <a:rPr lang="en-US" altLang="ko-KR" sz="1400" dirty="0"/>
              <a:t>...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- </a:t>
            </a:r>
            <a:r>
              <a:rPr lang="ko-KR" altLang="en-US" sz="1400" dirty="0"/>
              <a:t>처음 </a:t>
            </a:r>
            <a:r>
              <a:rPr lang="en-US" altLang="ko-KR" sz="1400" dirty="0"/>
              <a:t>6</a:t>
            </a:r>
            <a:r>
              <a:rPr lang="ko-KR" altLang="en-US" sz="1400" dirty="0"/>
              <a:t>자리 </a:t>
            </a:r>
            <a:r>
              <a:rPr lang="en-US" altLang="ko-KR" sz="1400" dirty="0" err="1"/>
              <a:t>AAAEAb</a:t>
            </a:r>
            <a:r>
              <a:rPr lang="ko-KR" altLang="en-US" sz="1400" dirty="0"/>
              <a:t>는 데이터 오브젝트 번호입니다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- </a:t>
            </a:r>
            <a:r>
              <a:rPr lang="ko-KR" altLang="en-US" sz="1400" dirty="0"/>
              <a:t>다음 </a:t>
            </a:r>
            <a:r>
              <a:rPr lang="en-US" altLang="ko-KR" sz="1400" dirty="0"/>
              <a:t>3</a:t>
            </a:r>
            <a:r>
              <a:rPr lang="ko-KR" altLang="en-US" sz="1400" dirty="0"/>
              <a:t>자리 </a:t>
            </a:r>
            <a:r>
              <a:rPr lang="en-US" altLang="ko-KR" sz="1400" dirty="0"/>
              <a:t>AAE</a:t>
            </a:r>
            <a:r>
              <a:rPr lang="ko-KR" altLang="en-US" sz="1400" dirty="0"/>
              <a:t>는 상대적 파일 번호입니다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- </a:t>
            </a:r>
            <a:r>
              <a:rPr lang="ko-KR" altLang="en-US" sz="1400" dirty="0"/>
              <a:t>세 번째 </a:t>
            </a:r>
            <a:r>
              <a:rPr lang="en-US" altLang="ko-KR" sz="1400" dirty="0"/>
              <a:t>6</a:t>
            </a:r>
            <a:r>
              <a:rPr lang="ko-KR" altLang="en-US" sz="1400" dirty="0"/>
              <a:t>자리 </a:t>
            </a:r>
            <a:r>
              <a:rPr lang="en-US" altLang="ko-KR" sz="1400" dirty="0"/>
              <a:t>AAAADN</a:t>
            </a:r>
            <a:r>
              <a:rPr lang="ko-KR" altLang="en-US" sz="1400" dirty="0"/>
              <a:t>은 블록의 번호입니다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- </a:t>
            </a:r>
            <a:r>
              <a:rPr lang="ko-KR" altLang="en-US" sz="1400" dirty="0"/>
              <a:t>마지막 </a:t>
            </a:r>
            <a:r>
              <a:rPr lang="en-US" altLang="ko-KR" sz="1400" dirty="0"/>
              <a:t>3</a:t>
            </a:r>
            <a:r>
              <a:rPr lang="ko-KR" altLang="en-US" sz="1400" dirty="0"/>
              <a:t>자리 </a:t>
            </a:r>
            <a:r>
              <a:rPr lang="en-US" altLang="ko-KR" sz="1400" dirty="0"/>
              <a:t>AAA</a:t>
            </a:r>
            <a:r>
              <a:rPr lang="ko-KR" altLang="en-US" sz="1400" dirty="0"/>
              <a:t>는 블록내의 행 번호입니다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71478477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6197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뷰에서</a:t>
            </a:r>
            <a:r>
              <a:rPr lang="ko-KR" altLang="en-US" dirty="0"/>
              <a:t> </a:t>
            </a:r>
            <a:r>
              <a:rPr lang="en-US" altLang="ko-KR" dirty="0"/>
              <a:t>DML</a:t>
            </a:r>
            <a:r>
              <a:rPr lang="ko-KR" altLang="en-US" dirty="0"/>
              <a:t>연산 실행 규칙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7" y="1217619"/>
            <a:ext cx="8922330" cy="484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686397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C61D0-1B40-0A2F-7ACE-D62EE0D0F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삭제가 안되는 경우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76F356-6343-015F-6DA6-3775C3806E7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/>
              <a:t>뷰를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CCF5A9-B5D3-8DE2-B28A-DE535F56C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2" y="1083951"/>
            <a:ext cx="93821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637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0300-E2DC-084D-7074-7F1A503737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수정이 안되는 경우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9E804F-8A1F-CFC9-A0D3-358B25DD3C0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/>
              <a:t>뷰를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841DFB-3D2F-7AC6-EDA4-68EAA8423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48" y="1072998"/>
            <a:ext cx="8136904" cy="51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4885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1C6B1-486C-3F6A-F37F-0759CDE62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입력이 안되는 경우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16D65C-56DA-6576-ED75-15A65DFFE2C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/>
              <a:t>뷰를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766529-A353-B871-0C53-10D7CE59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083195"/>
            <a:ext cx="8424936" cy="51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2985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WITH CHECK OPTION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0" y="1628800"/>
            <a:ext cx="967867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73834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WITH CHECK OPTION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B8CF13-84EE-4D23-AADE-EAAD45415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617" y="1116013"/>
            <a:ext cx="6886291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23463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WITH READ ONLY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9" y="2492896"/>
            <a:ext cx="9703649" cy="244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702668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WITH READ ONLY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8EBD44-1D91-4C0D-8DD8-12E03F62E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323" y="1116013"/>
            <a:ext cx="6632878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826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12.4.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84110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12.4.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268760"/>
            <a:ext cx="843915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89" y="4437112"/>
            <a:ext cx="82200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0353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13. </a:t>
            </a:r>
            <a:r>
              <a:rPr lang="ko-KR" altLang="en-US" dirty="0"/>
              <a:t>시퀀스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동의어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13.1. SEQUENCE</a:t>
            </a:r>
          </a:p>
          <a:p>
            <a:pPr fontAlgn="base" latinLnBrk="1"/>
            <a:r>
              <a:rPr lang="en-US" altLang="ko-KR" dirty="0"/>
              <a:t>13.2. INDEX</a:t>
            </a:r>
          </a:p>
          <a:p>
            <a:pPr fontAlgn="base" latinLnBrk="1"/>
            <a:r>
              <a:rPr lang="en-US" altLang="ko-KR" dirty="0"/>
              <a:t>13.3. SYNONYM</a:t>
            </a:r>
          </a:p>
        </p:txBody>
      </p:sp>
    </p:spTree>
    <p:extLst>
      <p:ext uri="{BB962C8B-B14F-4D97-AF65-F5344CB8AC3E}">
        <p14:creationId xmlns:p14="http://schemas.microsoft.com/office/powerpoint/2010/main" val="116576429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13.1. SEQUENCE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3541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47" y="1116013"/>
            <a:ext cx="7303030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917206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시퀀스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050256"/>
            <a:ext cx="835342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79707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시퀀스 확인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45" y="1116013"/>
            <a:ext cx="6730434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70754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NEXTVAL</a:t>
            </a:r>
            <a:r>
              <a:rPr lang="ko-KR" altLang="en-US" dirty="0"/>
              <a:t>과 </a:t>
            </a:r>
            <a:r>
              <a:rPr lang="en-US" altLang="ko-KR" dirty="0"/>
              <a:t>CURRVAL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445419"/>
            <a:ext cx="85058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7594981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시퀀스 사용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1202531"/>
            <a:ext cx="847725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08541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시퀀스 수정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32" y="1116013"/>
            <a:ext cx="7864260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607119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시퀀스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087" y="1301215"/>
            <a:ext cx="8524875" cy="3733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1940"/>
          <a:stretch/>
        </p:blipFill>
        <p:spPr>
          <a:xfrm>
            <a:off x="722963" y="5026134"/>
            <a:ext cx="8362950" cy="114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5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질의에</a:t>
            </a:r>
            <a:r>
              <a:rPr lang="en-US" altLang="ko-KR" dirty="0"/>
              <a:t> </a:t>
            </a:r>
            <a:r>
              <a:rPr lang="ko-KR" altLang="en-US" dirty="0"/>
              <a:t>의해 검색되는 행을 제한할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sz="3600" dirty="0"/>
              <a:t>데이터 제한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242420368" descr="EMB000023a45b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32" y="1844824"/>
            <a:ext cx="6630737" cy="42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771211" y="2708920"/>
            <a:ext cx="2110013" cy="504056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부서번호가 </a:t>
            </a:r>
            <a:r>
              <a:rPr lang="en-US" altLang="ko-KR" sz="1400" dirty="0">
                <a:solidFill>
                  <a:schemeClr val="tx1"/>
                </a:solidFill>
              </a:rPr>
              <a:t>90</a:t>
            </a:r>
            <a:r>
              <a:rPr lang="ko-KR" altLang="en-US" sz="1400" dirty="0">
                <a:solidFill>
                  <a:schemeClr val="tx1"/>
                </a:solidFill>
              </a:rPr>
              <a:t>인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모든 사원을 검색</a:t>
            </a:r>
          </a:p>
        </p:txBody>
      </p:sp>
    </p:spTree>
    <p:extLst>
      <p:ext uri="{BB962C8B-B14F-4D97-AF65-F5344CB8AC3E}">
        <p14:creationId xmlns:p14="http://schemas.microsoft.com/office/powerpoint/2010/main" val="28485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13.2. INDEX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6503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" y="2259806"/>
            <a:ext cx="821055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6174686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04EB82-7522-4078-AB1F-C16B6C6D4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89815"/>
            <a:ext cx="9293225" cy="504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3249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3CEF666-FB3E-4B4B-A802-28ECE8BCB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553337"/>
            <a:ext cx="9293225" cy="4318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76E7A5C-B862-4341-9257-18396FBAD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생성 전 실행계획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A9F869-56A6-41BD-9F8B-2A7950B2C61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22203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E7A5C-B862-4341-9257-18396FBAD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생성 후 실행계획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A9F869-56A6-41BD-9F8B-2A7950B2C61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0AD2F9A-53CB-49D4-A7A4-CE477407F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46965"/>
            <a:ext cx="9293225" cy="49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16840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2E06C1-F35E-465D-8599-3DF09C2E7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65043"/>
            <a:ext cx="9293225" cy="509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06744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CEB30AE-FF27-44A8-9839-3B1ED002B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29392"/>
            <a:ext cx="9293225" cy="4965954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515A902-BDCC-4D7F-864F-F4A9389B2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인덱스는 언제 만들어야 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E65E2AF-2DB5-4E33-8D49-8409EE122A4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662307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확인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13.2. INDEX</a:t>
            </a:r>
            <a:endParaRPr lang="ko-KR" altLang="en-US" dirty="0">
              <a:latin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DBEAA3-3055-16B7-7296-7A758881E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1086907"/>
            <a:ext cx="7733451" cy="1344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9CDCC2-743F-A40E-F5A8-67AFB031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75" y="2431501"/>
            <a:ext cx="7920880" cy="3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4284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Bitmap </a:t>
            </a:r>
            <a:r>
              <a:rPr lang="ko-KR" altLang="en-US" dirty="0"/>
              <a:t>인덱스</a:t>
            </a:r>
          </a:p>
          <a:p>
            <a:pPr lvl="1" fontAlgn="base" latinLnBrk="1"/>
            <a:r>
              <a:rPr lang="ko-KR" altLang="en-US" dirty="0"/>
              <a:t>인덱스에 저장된 </a:t>
            </a:r>
            <a:r>
              <a:rPr lang="ko-KR" altLang="en-US" dirty="0" err="1"/>
              <a:t>컬럼의</a:t>
            </a:r>
            <a:r>
              <a:rPr lang="ko-KR" altLang="en-US" dirty="0"/>
              <a:t> 값들을 </a:t>
            </a:r>
            <a:r>
              <a:rPr lang="en-US" altLang="ko-KR" dirty="0"/>
              <a:t>binary</a:t>
            </a:r>
            <a:r>
              <a:rPr lang="ko-KR" altLang="en-US" dirty="0"/>
              <a:t>화하여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적은 개수</a:t>
            </a:r>
            <a:r>
              <a:rPr lang="en-US" altLang="ko-KR" dirty="0"/>
              <a:t>, </a:t>
            </a:r>
            <a:r>
              <a:rPr lang="ko-KR" altLang="en-US" dirty="0"/>
              <a:t>독특한 값을 갖는 열에 적합합니다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테이블이 크거나 수정</a:t>
            </a:r>
            <a:r>
              <a:rPr lang="en-US" altLang="ko-KR" dirty="0"/>
              <a:t>/</a:t>
            </a:r>
            <a:r>
              <a:rPr lang="ko-KR" altLang="en-US" dirty="0"/>
              <a:t>변경이 잘 일어나지 않는 경우 적합합니다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en-US" altLang="ko-KR" dirty="0"/>
              <a:t>Oracle 11g Express Edition</a:t>
            </a:r>
            <a:r>
              <a:rPr lang="ko-KR" altLang="en-US" dirty="0"/>
              <a:t>에서 지원 하지 않습니다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en-US" altLang="ko-KR" dirty="0"/>
              <a:t>Unique </a:t>
            </a:r>
            <a:r>
              <a:rPr lang="ko-KR" altLang="en-US" dirty="0"/>
              <a:t>인덱스</a:t>
            </a:r>
          </a:p>
          <a:p>
            <a:pPr lvl="1" fontAlgn="base" latinLnBrk="1"/>
            <a:r>
              <a:rPr lang="en-US" altLang="ko-KR" dirty="0"/>
              <a:t>Primary Key</a:t>
            </a:r>
            <a:r>
              <a:rPr lang="ko-KR" altLang="en-US" dirty="0"/>
              <a:t>와 </a:t>
            </a:r>
            <a:r>
              <a:rPr lang="en-US" altLang="ko-KR" dirty="0"/>
              <a:t>Unique </a:t>
            </a:r>
            <a:r>
              <a:rPr lang="ko-KR" altLang="en-US" dirty="0"/>
              <a:t>제약 조건 시 자동 생성됩니다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중복된 값이 입력될 수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/>
              <a:t>함수기반 인덱스</a:t>
            </a:r>
            <a:r>
              <a:rPr lang="en-US" altLang="ko-KR" dirty="0"/>
              <a:t>(Function Based Index)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인덱스를 사용한 </a:t>
            </a:r>
            <a:r>
              <a:rPr lang="ko-KR" altLang="en-US" dirty="0" err="1"/>
              <a:t>컬럼에</a:t>
            </a:r>
            <a:r>
              <a:rPr lang="ko-KR" altLang="en-US" dirty="0"/>
              <a:t> 중복 데이터 값을 가질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/>
              <a:t>복합</a:t>
            </a:r>
            <a:r>
              <a:rPr lang="en-US" altLang="ko-KR" dirty="0"/>
              <a:t>(Composite(=Concatenated)) </a:t>
            </a:r>
            <a:r>
              <a:rPr lang="ko-KR" altLang="en-US" dirty="0"/>
              <a:t>인덱스</a:t>
            </a:r>
          </a:p>
          <a:p>
            <a:pPr lvl="1" fontAlgn="base" latinLnBrk="1"/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ko-KR" altLang="en-US" dirty="0" err="1"/>
              <a:t>컬럼으로</a:t>
            </a:r>
            <a:r>
              <a:rPr lang="ko-KR" altLang="en-US" dirty="0"/>
              <a:t> 이뤄진 인덱스입니다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최대 </a:t>
            </a:r>
            <a:r>
              <a:rPr lang="en-US" altLang="ko-KR" dirty="0"/>
              <a:t>16</a:t>
            </a:r>
            <a:r>
              <a:rPr lang="ko-KR" altLang="en-US" dirty="0"/>
              <a:t>개의 </a:t>
            </a:r>
            <a:r>
              <a:rPr lang="ko-KR" altLang="en-US" dirty="0" err="1"/>
              <a:t>컬럼</a:t>
            </a:r>
            <a:r>
              <a:rPr lang="ko-KR" altLang="en-US" dirty="0"/>
              <a:t> 수를 지원합니다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7993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9E112-C49D-4897-BB7A-ECDEF4693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비트맵 인덱스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930F24-028F-4CF3-AA8E-998B4F5D8EB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2643462-6A44-DC67-7399-E33D991A1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77853"/>
            <a:ext cx="9293225" cy="5069031"/>
          </a:xfrm>
        </p:spPr>
      </p:pic>
    </p:spTree>
    <p:extLst>
      <p:ext uri="{BB962C8B-B14F-4D97-AF65-F5344CB8AC3E}">
        <p14:creationId xmlns:p14="http://schemas.microsoft.com/office/powerpoint/2010/main" val="369242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역사</a:t>
            </a:r>
            <a:endParaRPr lang="en-US" altLang="ko-KR" dirty="0"/>
          </a:p>
          <a:p>
            <a:pPr lvl="1"/>
            <a:r>
              <a:rPr lang="en-US" altLang="ko-KR" dirty="0"/>
              <a:t>1960</a:t>
            </a:r>
            <a:r>
              <a:rPr lang="ko-KR" altLang="en-US" dirty="0"/>
              <a:t>년대 </a:t>
            </a:r>
            <a:r>
              <a:rPr lang="en-US" altLang="ko-KR" dirty="0"/>
              <a:t>: Flat File</a:t>
            </a:r>
          </a:p>
          <a:p>
            <a:pPr lvl="1"/>
            <a:r>
              <a:rPr lang="en-US" altLang="ko-KR" dirty="0"/>
              <a:t>1970</a:t>
            </a:r>
            <a:r>
              <a:rPr lang="ko-KR" altLang="en-US" dirty="0"/>
              <a:t>년대 </a:t>
            </a:r>
            <a:r>
              <a:rPr lang="en-US" altLang="ko-KR" dirty="0"/>
              <a:t>: Network DBMS, Hierarchical DB</a:t>
            </a:r>
          </a:p>
          <a:p>
            <a:pPr lvl="1"/>
            <a:r>
              <a:rPr lang="en-US" altLang="ko-KR" dirty="0"/>
              <a:t>1980</a:t>
            </a:r>
            <a:r>
              <a:rPr lang="ko-KR" altLang="en-US" dirty="0"/>
              <a:t>년대</a:t>
            </a:r>
            <a:r>
              <a:rPr lang="en-US" altLang="ko-KR" dirty="0"/>
              <a:t> : </a:t>
            </a:r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년대 </a:t>
            </a:r>
            <a:r>
              <a:rPr lang="en-US" altLang="ko-KR" dirty="0"/>
              <a:t>: </a:t>
            </a:r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DBMS, </a:t>
            </a:r>
            <a:r>
              <a:rPr lang="ko-KR" altLang="en-US" dirty="0"/>
              <a:t>객체 </a:t>
            </a:r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</a:p>
          <a:p>
            <a:pPr lvl="1"/>
            <a:r>
              <a:rPr lang="en-US" altLang="ko-KR" dirty="0"/>
              <a:t>2000</a:t>
            </a:r>
            <a:r>
              <a:rPr lang="ko-KR" altLang="en-US" dirty="0"/>
              <a:t>년대 </a:t>
            </a:r>
            <a:r>
              <a:rPr lang="en-US" altLang="ko-KR" dirty="0"/>
              <a:t>: </a:t>
            </a:r>
            <a:r>
              <a:rPr lang="ko-KR" altLang="en-US" dirty="0" err="1"/>
              <a:t>관계형</a:t>
            </a:r>
            <a:r>
              <a:rPr lang="en-US" altLang="ko-KR" dirty="0"/>
              <a:t>/</a:t>
            </a:r>
            <a:r>
              <a:rPr lang="ko-KR" altLang="en-US" dirty="0" err="1"/>
              <a:t>객체관계형</a:t>
            </a:r>
            <a:r>
              <a:rPr lang="en-US" altLang="ko-KR" dirty="0"/>
              <a:t>/</a:t>
            </a:r>
            <a:r>
              <a:rPr lang="ko-KR" altLang="en-US" dirty="0"/>
              <a:t>객체지향 </a:t>
            </a:r>
            <a:r>
              <a:rPr lang="en-US" altLang="ko-KR" dirty="0"/>
              <a:t>DBMS</a:t>
            </a:r>
          </a:p>
          <a:p>
            <a:endParaRPr lang="en-US" altLang="ko-KR" dirty="0"/>
          </a:p>
          <a:p>
            <a:r>
              <a:rPr lang="ko-KR" altLang="en-US" dirty="0"/>
              <a:t>데이터베이스 시스템에 대한 </a:t>
            </a:r>
            <a:r>
              <a:rPr lang="ko-KR" altLang="en-US" dirty="0" err="1"/>
              <a:t>관계형</a:t>
            </a:r>
            <a:r>
              <a:rPr lang="ko-KR" altLang="en-US" dirty="0"/>
              <a:t> 모델 제안</a:t>
            </a:r>
            <a:endParaRPr lang="en-US" altLang="ko-KR" dirty="0"/>
          </a:p>
          <a:p>
            <a:pPr lvl="1"/>
            <a:r>
              <a:rPr lang="en-US" altLang="ko-KR" dirty="0" err="1"/>
              <a:t>E.F.Codd</a:t>
            </a:r>
            <a:r>
              <a:rPr lang="en-US" altLang="ko-KR" dirty="0"/>
              <a:t> </a:t>
            </a:r>
            <a:r>
              <a:rPr lang="ko-KR" altLang="en-US" dirty="0"/>
              <a:t>박사</a:t>
            </a:r>
            <a:endParaRPr lang="en-US" altLang="ko-KR" dirty="0"/>
          </a:p>
          <a:p>
            <a:pPr lvl="1"/>
            <a:r>
              <a:rPr lang="en-US" altLang="ko-KR" dirty="0"/>
              <a:t>1970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</a:t>
            </a:r>
            <a:endParaRPr lang="en-US" altLang="ko-KR" dirty="0"/>
          </a:p>
          <a:p>
            <a:pPr lvl="1"/>
            <a:r>
              <a:rPr lang="en-US" altLang="ko-KR" dirty="0"/>
              <a:t>“A Relational Model of Data for Large Shared Data Banks” </a:t>
            </a:r>
            <a:r>
              <a:rPr lang="ko-KR" altLang="en-US" dirty="0"/>
              <a:t>라는 논문</a:t>
            </a:r>
            <a:endParaRPr lang="en-US" altLang="ko-KR" dirty="0"/>
          </a:p>
          <a:p>
            <a:pPr lvl="1"/>
            <a:r>
              <a:rPr lang="en-US" altLang="ko-KR" dirty="0"/>
              <a:t>RDBMS(Relational Database Management System)</a:t>
            </a:r>
            <a:r>
              <a:rPr lang="ko-KR" altLang="en-US" dirty="0"/>
              <a:t>의 시초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관계형</a:t>
            </a:r>
            <a:r>
              <a:rPr lang="ko-KR" altLang="en-US" dirty="0"/>
              <a:t> 모델의 구성요소</a:t>
            </a:r>
            <a:endParaRPr lang="en-US" altLang="ko-KR" dirty="0"/>
          </a:p>
          <a:p>
            <a:pPr lvl="1"/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와 관계</a:t>
            </a:r>
            <a:r>
              <a:rPr lang="en-US" altLang="ko-KR" dirty="0"/>
              <a:t>(relation)</a:t>
            </a:r>
            <a:r>
              <a:rPr lang="ko-KR" altLang="en-US" dirty="0"/>
              <a:t>의 집합</a:t>
            </a:r>
            <a:endParaRPr lang="en-US" altLang="ko-KR" dirty="0"/>
          </a:p>
          <a:p>
            <a:pPr lvl="1"/>
            <a:r>
              <a:rPr lang="ko-KR" altLang="en-US" dirty="0"/>
              <a:t>정확성과 일관성을 위한 데이터 무결성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관계형 데이터베이스 역사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7286" y="3933056"/>
            <a:ext cx="1560173" cy="215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051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WHERE </a:t>
            </a:r>
            <a:r>
              <a:rPr lang="ko-KR" altLang="en-US" dirty="0"/>
              <a:t>절을 사용하여 </a:t>
            </a:r>
            <a:r>
              <a:rPr lang="ko-KR" altLang="en-US" dirty="0" err="1"/>
              <a:t>리턴되는</a:t>
            </a:r>
            <a:r>
              <a:rPr lang="ko-KR" altLang="en-US" dirty="0"/>
              <a:t> 행을 제한합니다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WHERE </a:t>
            </a:r>
            <a:r>
              <a:rPr lang="ko-KR" altLang="en-US" dirty="0"/>
              <a:t>절은 </a:t>
            </a:r>
            <a:r>
              <a:rPr lang="en-US" altLang="ko-KR" dirty="0"/>
              <a:t>FROM </a:t>
            </a:r>
            <a:r>
              <a:rPr lang="ko-KR" altLang="en-US" dirty="0"/>
              <a:t>절 다음에 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WHERE </a:t>
            </a:r>
            <a:r>
              <a:rPr lang="ko-KR" altLang="en-US" dirty="0"/>
              <a:t>절은 열 이름</a:t>
            </a:r>
            <a:r>
              <a:rPr lang="en-US" altLang="ko-KR" dirty="0"/>
              <a:t>, </a:t>
            </a:r>
            <a:r>
              <a:rPr lang="ko-KR" altLang="en-US" dirty="0"/>
              <a:t>비교 연산자</a:t>
            </a:r>
            <a:r>
              <a:rPr lang="en-US" altLang="ko-KR" dirty="0"/>
              <a:t>, </a:t>
            </a:r>
            <a:r>
              <a:rPr lang="ko-KR" altLang="en-US" dirty="0"/>
              <a:t>그리고 비교할 열 이름 또는 값의 목록으로 구성됩니다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dirty="0"/>
              <a:t>선택된 행 제한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80593" y="2060848"/>
          <a:ext cx="7026780" cy="941070"/>
        </p:xfrm>
        <a:graphic>
          <a:graphicData uri="http://schemas.openxmlformats.org/drawingml/2006/table">
            <a:tbl>
              <a:tblPr/>
              <a:tblGrid>
                <a:gridCol w="520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5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642"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100" spc="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SELECT [DISTINCT] { *, </a:t>
                      </a:r>
                      <a:r>
                        <a:rPr lang="en-US" sz="1800" i="1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</a:t>
                      </a: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[[AS] </a:t>
                      </a:r>
                      <a:r>
                        <a:rPr lang="en-US" sz="1800" i="1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alias</a:t>
                      </a: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... }</a:t>
                      </a:r>
                    </a:p>
                    <a:p>
                      <a:pPr marL="180340" marR="0" indent="0" algn="l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sz="1800" i="1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table</a:t>
                      </a:r>
                    </a:p>
                    <a:p>
                      <a:pPr marL="180340" marR="0" indent="0" algn="l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WHERE </a:t>
                      </a:r>
                      <a:r>
                        <a:rPr lang="en-US" sz="1800" b="1" i="1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condition(s)</a:t>
                      </a: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];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72156" y="3075014"/>
            <a:ext cx="7098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/>
              <a:t>구문형식에서</a:t>
            </a:r>
            <a:r>
              <a:rPr lang="en-US" altLang="ko-KR" sz="1600" dirty="0"/>
              <a:t>...</a:t>
            </a:r>
            <a:endParaRPr lang="ko-KR" altLang="en-US" sz="1600" dirty="0"/>
          </a:p>
          <a:p>
            <a:pPr fontAlgn="base"/>
            <a:r>
              <a:rPr lang="en-US" altLang="ko-KR" sz="1600" dirty="0"/>
              <a:t>- WHERE : </a:t>
            </a:r>
            <a:r>
              <a:rPr lang="ko-KR" altLang="en-US" sz="1600" dirty="0"/>
              <a:t>조건을 만족하는 행으로 질의를 제한합니다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fontAlgn="base"/>
            <a:r>
              <a:rPr lang="en-US" altLang="ko-KR" sz="1600" dirty="0"/>
              <a:t>- </a:t>
            </a:r>
            <a:r>
              <a:rPr lang="en-US" altLang="ko-KR" sz="1600" i="1" dirty="0"/>
              <a:t>condition(s)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열 이름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표현식</a:t>
            </a:r>
            <a:r>
              <a:rPr lang="en-US" altLang="ko-KR" sz="1600" dirty="0"/>
              <a:t>, </a:t>
            </a:r>
            <a:r>
              <a:rPr lang="ko-KR" altLang="en-US" sz="1600" dirty="0"/>
              <a:t>상수 그리고 비교 연산자로 구성됩니다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1395269" y="4041565"/>
            <a:ext cx="6657208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='IT_PROG';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242417408" descr="EMB000023a45bc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28" y="4439000"/>
            <a:ext cx="4487710" cy="165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6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6146B8-2FF2-4D18-AB8D-4B1222791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Unique </a:t>
            </a:r>
            <a:r>
              <a:rPr lang="ko-KR" altLang="en-US" dirty="0"/>
              <a:t>인덱스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DA39BF2-2D0C-46F5-A8E4-281F285EE2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1E54EABF-56C0-A33B-B9A7-1019783FF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558" y="1988839"/>
            <a:ext cx="8276409" cy="4319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FDA536-5DBF-402E-57A6-F67959348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91" y="1146568"/>
            <a:ext cx="68484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00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D6CF5F51-24F7-412A-986B-05CCA9D8C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418" y="1116013"/>
            <a:ext cx="7764689" cy="519271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D6146B8-2FF2-4D18-AB8D-4B1222791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함수기반 인덱스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DA39BF2-2D0C-46F5-A8E4-281F285EE2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30638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33A3F13-6A6A-402A-AC20-CADB5924E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839" y="1116013"/>
            <a:ext cx="8703846" cy="519271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D6146B8-2FF2-4D18-AB8D-4B1222791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복합 인덱스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DA39BF2-2D0C-46F5-A8E4-281F285EE2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81945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13.3. SYNONYM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1661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SYNONYM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13.3. SYNONYM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88344"/>
            <a:ext cx="848677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94938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동의어 생성과 제거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13.3. SYNONYM</a:t>
            </a:r>
            <a:endParaRPr lang="ko-KR" altLang="en-US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159794"/>
            <a:ext cx="86201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704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문자 </a:t>
            </a:r>
            <a:r>
              <a:rPr lang="ko-KR" altLang="en-US" dirty="0" err="1"/>
              <a:t>스트링과</a:t>
            </a:r>
            <a:r>
              <a:rPr lang="ko-KR" altLang="en-US" dirty="0"/>
              <a:t> 날짜 값은 단일 인용부호</a:t>
            </a:r>
            <a:r>
              <a:rPr lang="en-US" altLang="ko-KR" dirty="0"/>
              <a:t>(‘ ’)</a:t>
            </a:r>
            <a:r>
              <a:rPr lang="ko-KR" altLang="en-US" dirty="0"/>
              <a:t>로 둘러싸여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문자 값은 대</a:t>
            </a:r>
            <a:r>
              <a:rPr lang="en-US" altLang="ko-KR" dirty="0"/>
              <a:t>/</a:t>
            </a:r>
            <a:r>
              <a:rPr lang="ko-KR" altLang="en-US" dirty="0"/>
              <a:t>소문자를 구분하고</a:t>
            </a:r>
            <a:r>
              <a:rPr lang="en-US" altLang="ko-KR" dirty="0"/>
              <a:t>, </a:t>
            </a:r>
            <a:r>
              <a:rPr lang="ko-KR" altLang="en-US" dirty="0"/>
              <a:t>날짜 값은 날짜 형식을 구분합니다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디폴트 날짜 형식은 </a:t>
            </a:r>
            <a:r>
              <a:rPr lang="en-US" altLang="ko-KR" dirty="0"/>
              <a:t>'DD-MON-YY'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dirty="0"/>
              <a:t>문자 </a:t>
            </a:r>
            <a:r>
              <a:rPr lang="ko-KR" altLang="en-US" dirty="0" err="1"/>
              <a:t>스트링과</a:t>
            </a:r>
            <a:r>
              <a:rPr lang="ko-KR" altLang="en-US" dirty="0"/>
              <a:t> 날짜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80" name="_x242419808" descr="EMB000023a45bc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783" y="3429000"/>
            <a:ext cx="4446501" cy="8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481615" y="2276872"/>
            <a:ext cx="694277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='King';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8541" y="4546882"/>
            <a:ext cx="39586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 err="1"/>
              <a:t>오라클은</a:t>
            </a:r>
            <a:r>
              <a:rPr lang="ko-KR" altLang="en-US" sz="1400" dirty="0"/>
              <a:t> 날짜를 세기</a:t>
            </a:r>
            <a:r>
              <a:rPr lang="en-US" altLang="ko-KR" sz="1400" dirty="0"/>
              <a:t>, </a:t>
            </a:r>
            <a:r>
              <a:rPr lang="ko-KR" altLang="en-US" sz="1400" dirty="0"/>
              <a:t>년</a:t>
            </a:r>
            <a:r>
              <a:rPr lang="en-US" altLang="ko-KR" sz="1400" dirty="0"/>
              <a:t>, </a:t>
            </a:r>
            <a:r>
              <a:rPr lang="ko-KR" altLang="en-US" sz="1400" dirty="0"/>
              <a:t>월</a:t>
            </a:r>
            <a:r>
              <a:rPr lang="en-US" altLang="ko-KR" sz="1400" dirty="0"/>
              <a:t>, </a:t>
            </a:r>
            <a:r>
              <a:rPr lang="ko-KR" altLang="en-US" sz="1400" dirty="0"/>
              <a:t>일</a:t>
            </a:r>
            <a:r>
              <a:rPr lang="en-US" altLang="ko-KR" sz="1400" dirty="0"/>
              <a:t>, </a:t>
            </a:r>
            <a:r>
              <a:rPr lang="ko-KR" altLang="en-US" sz="1400" dirty="0"/>
              <a:t>시간</a:t>
            </a:r>
            <a:r>
              <a:rPr lang="en-US" altLang="ko-KR" sz="1400" dirty="0"/>
              <a:t>, </a:t>
            </a:r>
            <a:r>
              <a:rPr lang="ko-KR" altLang="en-US" sz="1400" dirty="0"/>
              <a:t>분 그리고 초로 저장합니다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디폴트 날짜 형식은 </a:t>
            </a:r>
            <a:r>
              <a:rPr lang="en-US" altLang="ko-KR" sz="1400" dirty="0"/>
              <a:t>DD-MON-YY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위 결과에서 </a:t>
            </a:r>
            <a:r>
              <a:rPr lang="en-US" altLang="ko-KR" sz="1400" dirty="0"/>
              <a:t>HIRE_DATE</a:t>
            </a:r>
            <a:r>
              <a:rPr lang="ko-KR" altLang="en-US" sz="1400" dirty="0"/>
              <a:t>의 표시 형식이 </a:t>
            </a:r>
            <a:r>
              <a:rPr lang="en-US" altLang="ko-KR" sz="1400" dirty="0"/>
              <a:t>04/01/30 </a:t>
            </a:r>
            <a:r>
              <a:rPr lang="ko-KR" altLang="en-US" sz="1400" dirty="0"/>
              <a:t>인 이유는 </a:t>
            </a:r>
            <a:r>
              <a:rPr lang="en-US" altLang="ko-KR" sz="1400" dirty="0"/>
              <a:t>SQL Developer</a:t>
            </a:r>
            <a:r>
              <a:rPr lang="ko-KR" altLang="en-US" sz="1400" dirty="0"/>
              <a:t>의 환경설정에 데이터베이스 </a:t>
            </a:r>
            <a:r>
              <a:rPr lang="en-US" altLang="ko-KR" sz="1400" dirty="0"/>
              <a:t>-&gt; NLS -&gt; </a:t>
            </a:r>
            <a:r>
              <a:rPr lang="ko-KR" altLang="en-US" sz="1400" dirty="0"/>
              <a:t>날짜 형식이 </a:t>
            </a:r>
            <a:r>
              <a:rPr lang="en-US" altLang="ko-KR" sz="1400" dirty="0"/>
              <a:t>RR/MM/DD</a:t>
            </a:r>
            <a:r>
              <a:rPr lang="ko-KR" altLang="en-US" sz="1400" dirty="0"/>
              <a:t>이기 때문입니다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82" name="_x242418128" descr="EMB000023a45bb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46"/>
          <a:stretch>
            <a:fillRect/>
          </a:stretch>
        </p:blipFill>
        <p:spPr bwMode="auto">
          <a:xfrm>
            <a:off x="4777205" y="4503345"/>
            <a:ext cx="4498975" cy="168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8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비교 연산자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6" name="내용 개체 틀 4"/>
          <p:cNvGraphicFramePr>
            <a:graphicFrameLocks/>
          </p:cNvGraphicFramePr>
          <p:nvPr>
            <p:extLst/>
          </p:nvPr>
        </p:nvGraphicFramePr>
        <p:xfrm>
          <a:off x="184732" y="1196975"/>
          <a:ext cx="3616140" cy="2469642"/>
        </p:xfrm>
        <a:graphic>
          <a:graphicData uri="http://schemas.openxmlformats.org/drawingml/2006/table">
            <a:tbl>
              <a:tblPr/>
              <a:tblGrid>
                <a:gridCol w="114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연산자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설명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같다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크다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&gt;=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크거나 같다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작다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&lt;=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작거나 같다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&lt;&gt;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같지 않다</a:t>
                      </a:r>
                      <a:r>
                        <a:rPr lang="en-US" altLang="ko-KR" sz="160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505852" y="1782097"/>
            <a:ext cx="592865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salary &gt;= 15000;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05852" y="3112865"/>
            <a:ext cx="592865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='04/01/30';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1" name="_x242418368" descr="EMB000023a45b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23" y="5579050"/>
            <a:ext cx="2999601" cy="58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505852" y="4655720"/>
            <a:ext cx="592865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='Steven';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3" name="_x242423408" descr="EMB000023a45b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700" y="2243762"/>
            <a:ext cx="2765828" cy="75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242423568" descr="EMB000023a45bc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13" y="4036195"/>
            <a:ext cx="3118215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값의 범위에 해당하는 행을 출력하기 위해 </a:t>
            </a:r>
            <a:r>
              <a:rPr lang="en-US" altLang="ko-KR" dirty="0"/>
              <a:t>BETWEEN </a:t>
            </a:r>
            <a:r>
              <a:rPr lang="ko-KR" altLang="en-US" dirty="0"/>
              <a:t>연산자를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하한 값을 먼저 명시해야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하한 값과 상한 값을 모두 포함합니다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BETWEEN </a:t>
            </a:r>
            <a:r>
              <a:rPr lang="ko-KR" altLang="en-US" dirty="0"/>
              <a:t>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40532" y="2280957"/>
            <a:ext cx="616268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salary BETWEEN 10000 AND 12000;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242415488" descr="EMB000023a45bc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668" y="2575323"/>
            <a:ext cx="2964283" cy="31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88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목록에 있는 값들과 비교하기 위해서 </a:t>
            </a:r>
            <a:r>
              <a:rPr lang="en-US" altLang="ko-KR" dirty="0"/>
              <a:t>IN </a:t>
            </a:r>
            <a:r>
              <a:rPr lang="ko-KR" altLang="en-US" dirty="0"/>
              <a:t>연산자를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 </a:t>
            </a:r>
            <a:r>
              <a:rPr lang="ko-KR" altLang="en-US" dirty="0"/>
              <a:t>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4515" y="1556792"/>
            <a:ext cx="7956884" cy="8617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employee_id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salary,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manager_id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manager_id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IN(101, 102, 103);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242421888" descr="EMB000023a45b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113" y="1844824"/>
            <a:ext cx="3396589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4515" y="3569964"/>
            <a:ext cx="7956884" cy="8617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IN('IT_PROG', 'FI_MGR', 'AD_VP');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_x242416768" descr="EMB000023a45bc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99" y="4517273"/>
            <a:ext cx="3854912" cy="15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70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검색 </a:t>
            </a:r>
            <a:r>
              <a:rPr lang="ko-KR" altLang="en-US" dirty="0" err="1"/>
              <a:t>스트링</a:t>
            </a:r>
            <a:r>
              <a:rPr lang="ko-KR" altLang="en-US" dirty="0"/>
              <a:t> 값에 대한 와일드카드 검색을 위해서 </a:t>
            </a:r>
            <a:r>
              <a:rPr lang="en-US" altLang="ko-KR" dirty="0"/>
              <a:t>LIKE </a:t>
            </a:r>
            <a:r>
              <a:rPr lang="ko-KR" altLang="en-US" dirty="0"/>
              <a:t>연산자를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검색 조건은 </a:t>
            </a:r>
            <a:r>
              <a:rPr lang="ko-KR" altLang="en-US" dirty="0" err="1"/>
              <a:t>리터럴</a:t>
            </a:r>
            <a:r>
              <a:rPr lang="ko-KR" altLang="en-US" dirty="0"/>
              <a:t> 문자나 숫자를 포함할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%(percent)</a:t>
            </a:r>
            <a:r>
              <a:rPr lang="ko-KR" altLang="en-US" dirty="0"/>
              <a:t>는 문자가 없거나 또는 하나 이상을 나타냅니다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_(under score)</a:t>
            </a:r>
            <a:r>
              <a:rPr lang="ko-KR" altLang="en-US" dirty="0"/>
              <a:t>는 하나의 문자를 나타냅니다</a:t>
            </a:r>
            <a:r>
              <a:rPr lang="en-US" altLang="ko-KR" dirty="0"/>
              <a:t>..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LIKE </a:t>
            </a:r>
            <a:r>
              <a:rPr lang="ko-KR" altLang="en-US" dirty="0"/>
              <a:t>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18540" y="2509902"/>
            <a:ext cx="8268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LIKE 'IT%';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242422528" descr="EMB000023a45b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23" y="3501009"/>
            <a:ext cx="5152549" cy="144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3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LIKE </a:t>
            </a:r>
            <a:r>
              <a:rPr lang="ko-KR" altLang="en-US" dirty="0"/>
              <a:t>연산자 활용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6506" y="1229865"/>
            <a:ext cx="88929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/>
              <a:t>LIKE </a:t>
            </a:r>
            <a:r>
              <a:rPr lang="ko-KR" altLang="en-US" sz="1600" dirty="0"/>
              <a:t>연산자는 </a:t>
            </a:r>
            <a:r>
              <a:rPr lang="en-US" altLang="ko-KR" sz="1600" dirty="0"/>
              <a:t>BETWEEN </a:t>
            </a:r>
            <a:r>
              <a:rPr lang="ko-KR" altLang="en-US" sz="1600" dirty="0"/>
              <a:t>비교에 대한 단축키로 사용될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다음 예는</a:t>
            </a:r>
            <a:r>
              <a:rPr lang="en-US" altLang="ko-KR" sz="1600" dirty="0"/>
              <a:t>, 2003</a:t>
            </a:r>
            <a:r>
              <a:rPr lang="ko-KR" altLang="en-US" sz="1600" dirty="0"/>
              <a:t>년 </a:t>
            </a:r>
            <a:r>
              <a:rPr lang="en-US" altLang="ko-KR" sz="1600" dirty="0"/>
              <a:t>1</a:t>
            </a:r>
            <a:r>
              <a:rPr lang="ko-KR" altLang="en-US" sz="1600" dirty="0"/>
              <a:t>월 </a:t>
            </a:r>
            <a:r>
              <a:rPr lang="en-US" altLang="ko-KR" sz="1600" dirty="0"/>
              <a:t>1</a:t>
            </a:r>
            <a:r>
              <a:rPr lang="ko-KR" altLang="en-US" sz="1600" dirty="0"/>
              <a:t>일과 </a:t>
            </a:r>
            <a:r>
              <a:rPr lang="en-US" altLang="ko-KR" sz="1600" dirty="0"/>
              <a:t>12</a:t>
            </a:r>
            <a:r>
              <a:rPr lang="ko-KR" altLang="en-US" sz="1600" dirty="0"/>
              <a:t>월 </a:t>
            </a:r>
            <a:r>
              <a:rPr lang="en-US" altLang="ko-KR" sz="1600" dirty="0"/>
              <a:t>31</a:t>
            </a:r>
            <a:r>
              <a:rPr lang="ko-KR" altLang="en-US" sz="1600" dirty="0"/>
              <a:t>일 사이에 입사한 모든 사원의 이름과 입사일을 출력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242423488" descr="EMB000023a45b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1812537"/>
            <a:ext cx="2196779" cy="130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62523" y="1824943"/>
            <a:ext cx="49530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LIKE '03%';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6506" y="3140969"/>
            <a:ext cx="88929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/>
              <a:t>“</a:t>
            </a:r>
            <a:r>
              <a:rPr lang="en-US" altLang="ko-KR" sz="1600" dirty="0"/>
              <a:t>%” </a:t>
            </a:r>
            <a:r>
              <a:rPr lang="ko-KR" altLang="en-US" sz="1600" dirty="0"/>
              <a:t>와 “</a:t>
            </a:r>
            <a:r>
              <a:rPr lang="en-US" altLang="ko-KR" sz="1600" dirty="0"/>
              <a:t>_” </a:t>
            </a:r>
            <a:r>
              <a:rPr lang="ko-KR" altLang="en-US" sz="1600" dirty="0"/>
              <a:t>기호는 </a:t>
            </a:r>
            <a:r>
              <a:rPr lang="ko-KR" altLang="en-US" sz="1600" dirty="0" err="1"/>
              <a:t>리터럴</a:t>
            </a:r>
            <a:r>
              <a:rPr lang="ko-KR" altLang="en-US" sz="1600" dirty="0"/>
              <a:t> 문자의 결합하여 사용될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위의 예는 </a:t>
            </a:r>
            <a:r>
              <a:rPr lang="ko-KR" altLang="en-US" sz="1600" dirty="0" err="1"/>
              <a:t>이메일의</a:t>
            </a:r>
            <a:r>
              <a:rPr lang="ko-KR" altLang="en-US" sz="1600" dirty="0"/>
              <a:t> 두 번째 문자가 “</a:t>
            </a:r>
            <a:r>
              <a:rPr lang="en-US" altLang="ko-KR" sz="1600" dirty="0"/>
              <a:t>A”</a:t>
            </a:r>
            <a:r>
              <a:rPr lang="ko-KR" altLang="en-US" sz="1600" dirty="0"/>
              <a:t>인 모든 사원의 이름과 </a:t>
            </a:r>
            <a:r>
              <a:rPr lang="ko-KR" altLang="en-US" sz="1600" dirty="0" err="1"/>
              <a:t>이메일을</a:t>
            </a:r>
            <a:r>
              <a:rPr lang="ko-KR" altLang="en-US" sz="1600" dirty="0"/>
              <a:t> 출력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9" name="_x242423248" descr="EMB000023a45b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62" y="3487039"/>
            <a:ext cx="2109705" cy="12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02078" y="3752728"/>
            <a:ext cx="49530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email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email LIKE '_A%';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6506" y="4725145"/>
            <a:ext cx="8814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/>
              <a:t>"%" </a:t>
            </a:r>
            <a:r>
              <a:rPr lang="ko-KR" altLang="en-US" sz="1600" dirty="0"/>
              <a:t>와 </a:t>
            </a:r>
            <a:r>
              <a:rPr lang="en-US" altLang="ko-KR" sz="1600" dirty="0"/>
              <a:t>"_" </a:t>
            </a:r>
            <a:r>
              <a:rPr lang="ko-KR" altLang="en-US" sz="1600" dirty="0"/>
              <a:t>문자를 포함하는 열을 검색할 필요가 있을 때는 </a:t>
            </a:r>
            <a:r>
              <a:rPr lang="en-US" altLang="ko-KR" sz="1600" dirty="0"/>
              <a:t>ESCAPE </a:t>
            </a:r>
            <a:r>
              <a:rPr lang="ko-KR" altLang="en-US" sz="1600" dirty="0"/>
              <a:t>옵션을 사용합니다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옵션은 </a:t>
            </a:r>
            <a:r>
              <a:rPr lang="en-US" altLang="ko-KR" sz="1600" dirty="0"/>
              <a:t>ESCAPE </a:t>
            </a:r>
            <a:r>
              <a:rPr lang="ko-KR" altLang="en-US" sz="1600" dirty="0"/>
              <a:t>문자로 어떤 문자를 사용할 지를 명시합니다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2523" y="5329275"/>
            <a:ext cx="6318702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LIKE 'SA\_M%' ESCAPE '\';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8" name="_x242417648" descr="EMB000023a45bc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62" y="5108567"/>
            <a:ext cx="2020639" cy="114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IS NULL </a:t>
            </a:r>
            <a:r>
              <a:rPr lang="ko-KR" altLang="en-US" dirty="0"/>
              <a:t>연산자로 </a:t>
            </a:r>
            <a:r>
              <a:rPr lang="en-US" altLang="ko-KR" dirty="0"/>
              <a:t>Null </a:t>
            </a:r>
            <a:r>
              <a:rPr lang="ko-KR" altLang="en-US" dirty="0"/>
              <a:t>값을 테스트 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IS NULL </a:t>
            </a:r>
            <a:r>
              <a:rPr lang="ko-KR" altLang="en-US" dirty="0"/>
              <a:t>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425A46-B357-4BAD-820F-8F9F79D8F9C0}"/>
              </a:ext>
            </a:extLst>
          </p:cNvPr>
          <p:cNvSpPr/>
          <p:nvPr/>
        </p:nvSpPr>
        <p:spPr>
          <a:xfrm>
            <a:off x="43694" y="1428904"/>
            <a:ext cx="95118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/>
              <a:t>IS NULL </a:t>
            </a:r>
            <a:r>
              <a:rPr lang="ko-KR" altLang="en-US" sz="1600" dirty="0"/>
              <a:t>연산자는 </a:t>
            </a:r>
            <a:r>
              <a:rPr lang="en-US" altLang="ko-KR" sz="1600" dirty="0"/>
              <a:t>Null</a:t>
            </a:r>
            <a:r>
              <a:rPr lang="ko-KR" altLang="en-US" sz="1600" dirty="0"/>
              <a:t>인 값에 대해서 테스트합니다</a:t>
            </a:r>
            <a:r>
              <a:rPr lang="en-US" altLang="ko-KR" sz="1600" dirty="0"/>
              <a:t>. Null </a:t>
            </a:r>
            <a:r>
              <a:rPr lang="ko-KR" altLang="en-US" sz="1600" dirty="0"/>
              <a:t>값은 값이 없거나</a:t>
            </a:r>
            <a:r>
              <a:rPr lang="en-US" altLang="ko-KR" sz="1600" dirty="0"/>
              <a:t>, </a:t>
            </a:r>
            <a:r>
              <a:rPr lang="ko-KR" altLang="en-US" sz="1600" dirty="0"/>
              <a:t>알 수 없거나</a:t>
            </a:r>
            <a:r>
              <a:rPr lang="en-US" altLang="ko-KR" sz="1600" dirty="0"/>
              <a:t>, </a:t>
            </a:r>
            <a:r>
              <a:rPr lang="ko-KR" altLang="en-US" sz="1600" dirty="0"/>
              <a:t>또는 적용할 수 없음을 의미합니다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그러므로 </a:t>
            </a:r>
            <a:r>
              <a:rPr lang="en-US" altLang="ko-KR" sz="1600" dirty="0"/>
              <a:t>Null </a:t>
            </a:r>
            <a:r>
              <a:rPr lang="ko-KR" altLang="en-US" sz="1600" dirty="0"/>
              <a:t>값은 어떤 값과 같거나 다를 수 없으므로 </a:t>
            </a:r>
            <a:r>
              <a:rPr lang="en-US" altLang="ko-KR" sz="1600" dirty="0"/>
              <a:t>(=)</a:t>
            </a:r>
            <a:r>
              <a:rPr lang="ko-KR" altLang="en-US" sz="1600" dirty="0"/>
              <a:t>로는 테스트할 수가 없습니다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13E788-94F1-4A6F-AE91-7E91B42AA5E8}"/>
              </a:ext>
            </a:extLst>
          </p:cNvPr>
          <p:cNvSpPr/>
          <p:nvPr/>
        </p:nvSpPr>
        <p:spPr>
          <a:xfrm>
            <a:off x="427970" y="2142961"/>
            <a:ext cx="3948966" cy="8617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manager_id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manager_id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IS NULL;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27" name="_x531374624">
            <a:extLst>
              <a:ext uri="{FF2B5EF4-FFF2-40B4-BE49-F238E27FC236}">
                <a16:creationId xmlns:a16="http://schemas.microsoft.com/office/drawing/2014/main" id="{93877EBC-55E8-487B-9186-1D9BB3B3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/>
          <a:stretch>
            <a:fillRect/>
          </a:stretch>
        </p:blipFill>
        <p:spPr bwMode="auto">
          <a:xfrm>
            <a:off x="427970" y="3140289"/>
            <a:ext cx="3395007" cy="50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6BE1D6-B0BB-42C1-A883-F321B128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602" y="2087748"/>
            <a:ext cx="4792671" cy="41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9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AND</a:t>
            </a:r>
            <a:r>
              <a:rPr lang="ko-KR" altLang="en-US" dirty="0"/>
              <a:t>는 양쪽의 조건이 참이어야 </a:t>
            </a:r>
            <a:r>
              <a:rPr lang="en-US" altLang="ko-KR" dirty="0"/>
              <a:t>TRUE</a:t>
            </a:r>
            <a:r>
              <a:rPr lang="ko-KR" altLang="en-US" dirty="0"/>
              <a:t>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OR</a:t>
            </a:r>
            <a:r>
              <a:rPr lang="ko-KR" altLang="en-US" dirty="0"/>
              <a:t>는 한쪽의 조건이 참이면 </a:t>
            </a:r>
            <a:r>
              <a:rPr lang="en-US" altLang="ko-KR" dirty="0"/>
              <a:t>TRUE</a:t>
            </a:r>
            <a:r>
              <a:rPr lang="ko-KR" altLang="en-US" dirty="0"/>
              <a:t>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NOT </a:t>
            </a:r>
            <a:r>
              <a:rPr lang="ko-KR" altLang="en-US" dirty="0"/>
              <a:t>연산자는 뒤의 조건에 반대되는 결과를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sz="3600" dirty="0"/>
              <a:t>논리 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7" y="2060848"/>
            <a:ext cx="631507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2" y="3573016"/>
            <a:ext cx="635635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02" y="3573016"/>
            <a:ext cx="3322638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D823FA-46A1-41B0-B335-CBECAA49B902}"/>
              </a:ext>
            </a:extLst>
          </p:cNvPr>
          <p:cNvSpPr txBox="1"/>
          <p:nvPr/>
        </p:nvSpPr>
        <p:spPr>
          <a:xfrm>
            <a:off x="296840" y="4448669"/>
            <a:ext cx="5670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AND, OR, NOT </a:t>
            </a:r>
            <a:r>
              <a:rPr lang="ko-KR" altLang="en-US" sz="1600" dirty="0"/>
              <a:t>연산자의 우선순위는 비교 연산자에 비교하여 낮습니다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OR </a:t>
            </a:r>
            <a:r>
              <a:rPr lang="ko-KR" altLang="en-US" sz="1600" dirty="0"/>
              <a:t>연산자보다 </a:t>
            </a:r>
            <a:r>
              <a:rPr lang="en-US" altLang="ko-KR" sz="1600" dirty="0"/>
              <a:t>AND </a:t>
            </a:r>
            <a:r>
              <a:rPr lang="ko-KR" altLang="en-US" sz="1600" dirty="0"/>
              <a:t>연산자가 우선순위가 높습니다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26CDFB-4584-48CB-9722-83EC1E62E0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12640" y="5313394"/>
          <a:ext cx="2369820" cy="1120140"/>
        </p:xfrm>
        <a:graphic>
          <a:graphicData uri="http://schemas.openxmlformats.org/drawingml/2006/table">
            <a:tbl>
              <a:tblPr/>
              <a:tblGrid>
                <a:gridCol w="677799">
                  <a:extLst>
                    <a:ext uri="{9D8B030D-6E8A-4147-A177-3AD203B41FA5}">
                      <a16:colId xmlns:a16="http://schemas.microsoft.com/office/drawing/2014/main" val="662769983"/>
                    </a:ext>
                  </a:extLst>
                </a:gridCol>
                <a:gridCol w="1692021">
                  <a:extLst>
                    <a:ext uri="{9D8B030D-6E8A-4147-A177-3AD203B41FA5}">
                      <a16:colId xmlns:a16="http://schemas.microsoft.com/office/drawing/2014/main" val="2757048570"/>
                    </a:ext>
                  </a:extLst>
                </a:gridCol>
              </a:tblGrid>
              <a:tr h="199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우선순위</a:t>
                      </a:r>
                      <a:endParaRPr lang="ko-KR" alt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연산자</a:t>
                      </a:r>
                      <a:endParaRPr lang="ko-KR" alt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085903"/>
                  </a:ext>
                </a:extLst>
              </a:tr>
              <a:tr h="199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비교 연산자</a:t>
                      </a:r>
                      <a:endParaRPr lang="ko-KR" alt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764113"/>
                  </a:ext>
                </a:extLst>
              </a:tr>
              <a:tr h="199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528995"/>
                  </a:ext>
                </a:extLst>
              </a:tr>
              <a:tr h="199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119324"/>
                  </a:ext>
                </a:extLst>
              </a:tr>
              <a:tr h="199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</a:t>
                      </a:r>
                      <a:endParaRPr lang="en-US" sz="95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556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28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600" dirty="0"/>
              <a:t>논리 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9049EB-8BE1-481C-9AEE-1A5E0FBD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4" y="1133750"/>
            <a:ext cx="7239000" cy="2647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86FA75-C2AC-4AC2-AA84-951380872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062" y="3917254"/>
            <a:ext cx="71532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관계형 데이터베이스는 관계들의 모음 또는 이차원 테이블의 모음입니다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시스템과 데이터베이스 시스템의 차이점</a:t>
            </a:r>
          </a:p>
          <a:p>
            <a:pPr lvl="1"/>
            <a:r>
              <a:rPr lang="ko-KR" altLang="en-US" dirty="0"/>
              <a:t>데이터 무결성 제공</a:t>
            </a:r>
            <a:endParaRPr lang="en-US" altLang="ko-KR" dirty="0"/>
          </a:p>
          <a:p>
            <a:pPr lvl="1"/>
            <a:r>
              <a:rPr lang="ko-KR" altLang="en-US" dirty="0"/>
              <a:t>데이터 공유 가능</a:t>
            </a:r>
          </a:p>
          <a:p>
            <a:pPr lvl="1"/>
            <a:r>
              <a:rPr lang="ko-KR" altLang="en-US" dirty="0"/>
              <a:t>데이터 정확성과 일관성 제공</a:t>
            </a:r>
          </a:p>
          <a:p>
            <a:pPr lvl="1"/>
            <a:r>
              <a:rPr lang="ko-KR" altLang="en-US" dirty="0"/>
              <a:t>관계 설정을 통한 중복 제거</a:t>
            </a:r>
          </a:p>
          <a:p>
            <a:pPr lvl="1"/>
            <a:r>
              <a:rPr lang="ko-KR" altLang="en-US" dirty="0"/>
              <a:t>표준화가 가능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관계형 데이터베이스 정의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431045" y="1518301"/>
            <a:ext cx="912151" cy="863490"/>
            <a:chOff x="2330608" y="1396631"/>
            <a:chExt cx="714380" cy="687746"/>
          </a:xfrm>
        </p:grpSpPr>
        <p:sp>
          <p:nvSpPr>
            <p:cNvPr id="6" name="원통 5"/>
            <p:cNvSpPr/>
            <p:nvPr/>
          </p:nvSpPr>
          <p:spPr bwMode="auto">
            <a:xfrm>
              <a:off x="2330608" y="1441435"/>
              <a:ext cx="714380" cy="642942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36000" tIns="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endParaRPr lang="en-US" altLang="ko-KR" sz="11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2388165" y="1633977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2602479" y="1633977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2816793" y="1633977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388165" y="1770729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2602479" y="1770729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2816793" y="1770729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2388165" y="1906348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2602479" y="1906348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2816793" y="1906348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75292" y="1396631"/>
              <a:ext cx="600303" cy="220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Database</a:t>
              </a: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2242691" y="2774004"/>
          <a:ext cx="2554022" cy="10870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EMPNO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ENAME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JOB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DEPTNO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7369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SMITH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CLERK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10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7499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ALLEN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SALESMAN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30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7521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WARD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SALESMAN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10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7566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JONES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MANAGER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20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4979144" y="2774004"/>
          <a:ext cx="2554023" cy="10870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9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DEPTNO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DNAME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LOC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10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ACCOUNTING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NEW YORK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20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RESEARCH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DALLAS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30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SALES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CHICAGO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40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OPERATIONS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BOSTON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자유형 18"/>
          <p:cNvSpPr/>
          <p:nvPr/>
        </p:nvSpPr>
        <p:spPr bwMode="auto">
          <a:xfrm>
            <a:off x="2237367" y="2207379"/>
            <a:ext cx="2550462" cy="557311"/>
          </a:xfrm>
          <a:custGeom>
            <a:avLst/>
            <a:gdLst>
              <a:gd name="connsiteX0" fmla="*/ 1873189 w 1997476"/>
              <a:gd name="connsiteY0" fmla="*/ 0 h 443883"/>
              <a:gd name="connsiteX1" fmla="*/ 0 w 1997476"/>
              <a:gd name="connsiteY1" fmla="*/ 443883 h 443883"/>
              <a:gd name="connsiteX2" fmla="*/ 1997476 w 1997476"/>
              <a:gd name="connsiteY2" fmla="*/ 443883 h 443883"/>
              <a:gd name="connsiteX3" fmla="*/ 1873189 w 1997476"/>
              <a:gd name="connsiteY3" fmla="*/ 0 h 44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7476" h="443883">
                <a:moveTo>
                  <a:pt x="1873189" y="0"/>
                </a:moveTo>
                <a:lnTo>
                  <a:pt x="0" y="443883"/>
                </a:lnTo>
                <a:lnTo>
                  <a:pt x="1997476" y="443883"/>
                </a:lnTo>
                <a:lnTo>
                  <a:pt x="1873189" y="0"/>
                </a:lnTo>
                <a:close/>
              </a:path>
            </a:pathLst>
          </a:custGeom>
          <a:solidFill>
            <a:schemeClr val="accent3">
              <a:lumMod val="6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200" b="0" dirty="0"/>
          </a:p>
        </p:txBody>
      </p:sp>
      <p:sp>
        <p:nvSpPr>
          <p:cNvPr id="20" name="자유형 19"/>
          <p:cNvSpPr/>
          <p:nvPr/>
        </p:nvSpPr>
        <p:spPr bwMode="auto">
          <a:xfrm flipH="1">
            <a:off x="4979144" y="2213554"/>
            <a:ext cx="2554022" cy="557311"/>
          </a:xfrm>
          <a:custGeom>
            <a:avLst/>
            <a:gdLst>
              <a:gd name="connsiteX0" fmla="*/ 1873189 w 1997476"/>
              <a:gd name="connsiteY0" fmla="*/ 0 h 443883"/>
              <a:gd name="connsiteX1" fmla="*/ 0 w 1997476"/>
              <a:gd name="connsiteY1" fmla="*/ 443883 h 443883"/>
              <a:gd name="connsiteX2" fmla="*/ 1997476 w 1997476"/>
              <a:gd name="connsiteY2" fmla="*/ 443883 h 443883"/>
              <a:gd name="connsiteX3" fmla="*/ 1873189 w 1997476"/>
              <a:gd name="connsiteY3" fmla="*/ 0 h 44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7476" h="443883">
                <a:moveTo>
                  <a:pt x="1873189" y="0"/>
                </a:moveTo>
                <a:lnTo>
                  <a:pt x="0" y="443883"/>
                </a:lnTo>
                <a:lnTo>
                  <a:pt x="1997476" y="443883"/>
                </a:lnTo>
                <a:lnTo>
                  <a:pt x="1873189" y="0"/>
                </a:lnTo>
                <a:close/>
              </a:path>
            </a:pathLst>
          </a:custGeom>
          <a:solidFill>
            <a:schemeClr val="accent3">
              <a:lumMod val="6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200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3154842" y="2504925"/>
            <a:ext cx="1327786" cy="297544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200" b="0" dirty="0"/>
              <a:t>Table Name:</a:t>
            </a:r>
            <a:r>
              <a:rPr lang="en-US" altLang="ko-KR" sz="1200" dirty="0"/>
              <a:t> EMP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979143" y="2504925"/>
            <a:ext cx="1365553" cy="297544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200" b="0" dirty="0"/>
              <a:t>Table Name:</a:t>
            </a:r>
            <a:r>
              <a:rPr lang="en-US" altLang="ko-KR" sz="1200" dirty="0"/>
              <a:t> DEPT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832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정렬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질의에 의해 검색되는 행을 정렬할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ORDER BY </a:t>
            </a:r>
            <a:r>
              <a:rPr lang="ko-KR" altLang="en-US" dirty="0"/>
              <a:t>절은 </a:t>
            </a:r>
            <a:r>
              <a:rPr lang="en-US" altLang="ko-KR" dirty="0"/>
              <a:t>SELECT </a:t>
            </a:r>
            <a:r>
              <a:rPr lang="ko-KR" altLang="en-US" dirty="0"/>
              <a:t>문장의 가장 뒤에 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ASC : </a:t>
            </a:r>
            <a:r>
              <a:rPr lang="ko-KR" altLang="en-US" dirty="0"/>
              <a:t>오름차순으로 정렬합니다</a:t>
            </a:r>
            <a:r>
              <a:rPr lang="en-US" altLang="ko-KR" dirty="0"/>
              <a:t>. </a:t>
            </a:r>
            <a:r>
              <a:rPr lang="ko-KR" altLang="en-US" dirty="0"/>
              <a:t>기본값입니다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DESC : </a:t>
            </a:r>
            <a:r>
              <a:rPr lang="ko-KR" altLang="en-US" dirty="0"/>
              <a:t>내림차순으로 정렬합니다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데이터 정렬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정렬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595566"/>
              </p:ext>
            </p:extLst>
          </p:nvPr>
        </p:nvGraphicFramePr>
        <p:xfrm>
          <a:off x="1598627" y="2276872"/>
          <a:ext cx="6084676" cy="1303782"/>
        </p:xfrm>
        <a:graphic>
          <a:graphicData uri="http://schemas.openxmlformats.org/drawingml/2006/table">
            <a:tbl>
              <a:tblPr/>
              <a:tblGrid>
                <a:gridCol w="450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3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120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SELECT  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expr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FROM    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table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[WHERE    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condition(s)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b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ORDER BY {</a:t>
                      </a:r>
                      <a:r>
                        <a:rPr lang="en-US" sz="1600" b="1" i="1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</a:t>
                      </a:r>
                      <a:r>
                        <a:rPr lang="en-US" sz="1600" b="1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</a:t>
                      </a:r>
                      <a:r>
                        <a:rPr lang="en-US" sz="1600" b="1" i="1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en-US" sz="1600" b="1" i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[[</a:t>
                      </a:r>
                      <a:r>
                        <a:rPr lang="en-US" altLang="ko-KR" sz="1600" b="1" u="sng" kern="100" spc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ASC</a:t>
                      </a:r>
                      <a:r>
                        <a:rPr lang="en-US" altLang="ko-KR" sz="1600" b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]|DESC]]</a:t>
                      </a:r>
                      <a:r>
                        <a:rPr lang="en-US" sz="1600" b="1" i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...</a:t>
                      </a:r>
                      <a:r>
                        <a:rPr lang="en-US" sz="1600" b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}</a:t>
                      </a:r>
                      <a:r>
                        <a:rPr lang="en-US" sz="160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;</a:t>
                      </a:r>
                      <a:endParaRPr lang="en-US" sz="16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794" name="_x245380856" descr="EMB000023a45b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3694626"/>
            <a:ext cx="2652295" cy="258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26009" y="4149080"/>
            <a:ext cx="530458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ORDER BY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22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ORDER BY </a:t>
            </a:r>
            <a:r>
              <a:rPr lang="ko-KR" altLang="en-US" dirty="0"/>
              <a:t>절에서 열 이름 뒤에 </a:t>
            </a:r>
            <a:r>
              <a:rPr lang="en-US" altLang="ko-KR" dirty="0"/>
              <a:t>DESC </a:t>
            </a:r>
            <a:r>
              <a:rPr lang="ko-KR" altLang="en-US" dirty="0"/>
              <a:t>키워드를 명시합니다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내림차순 정렬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정렬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7" name="_x242419728" descr="EMB000023a45b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/>
          <a:stretch>
            <a:fillRect/>
          </a:stretch>
        </p:blipFill>
        <p:spPr bwMode="auto">
          <a:xfrm>
            <a:off x="5493779" y="2996953"/>
            <a:ext cx="2818875" cy="296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40532" y="1700808"/>
            <a:ext cx="639671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ORDER BY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DESC;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dirty="0"/>
              <a:t>열 별칭 또는 순서를 이용한 정렬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정렬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28498" y="1628800"/>
            <a:ext cx="64747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salary*12 AS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annsal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ORDER BY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annsal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2848" y="4272504"/>
            <a:ext cx="644838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salary*12 AS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annsal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ORDER BY 2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4963" y="3920198"/>
            <a:ext cx="36487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600" dirty="0"/>
              <a:t>열의 순서를 이용하여 정렬할 수 있습니다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440612" y="1316606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1600" dirty="0"/>
              <a:t>ORDER BY </a:t>
            </a:r>
            <a:r>
              <a:rPr lang="ko-KR" altLang="en-US" sz="1600" dirty="0"/>
              <a:t>절에 열 별칭을 사용할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3" name="_x50388224" descr="EMB000023a45b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39" y="1655161"/>
            <a:ext cx="2028225" cy="230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  <a:p>
            <a:r>
              <a:rPr lang="en-US" altLang="ko-KR" dirty="0"/>
              <a:t>3.3. </a:t>
            </a:r>
            <a:r>
              <a:rPr lang="ko-KR" altLang="en-US" dirty="0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  <a:p>
            <a:r>
              <a:rPr lang="en-US" altLang="ko-KR" dirty="0"/>
              <a:t>3.4. </a:t>
            </a:r>
            <a:r>
              <a:rPr lang="ko-KR" altLang="en-US" dirty="0"/>
              <a:t>숫자 함수</a:t>
            </a:r>
          </a:p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3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7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함수는 </a:t>
            </a:r>
            <a:r>
              <a:rPr lang="en-US" altLang="ko-KR" dirty="0"/>
              <a:t>SQL</a:t>
            </a:r>
            <a:r>
              <a:rPr lang="ko-KR" altLang="en-US" dirty="0"/>
              <a:t>의 아주 강력한 특징이며 다음을 위해서 사용할 수 있습니다</a:t>
            </a:r>
            <a:r>
              <a:rPr lang="en-US" altLang="ko-KR" dirty="0"/>
              <a:t>. </a:t>
            </a:r>
          </a:p>
          <a:p>
            <a:pPr lvl="1" fontAlgn="base"/>
            <a:r>
              <a:rPr lang="ko-KR" altLang="en-US" dirty="0"/>
              <a:t>데이터 계산 수행</a:t>
            </a:r>
            <a:endParaRPr lang="en-US" altLang="ko-KR" dirty="0"/>
          </a:p>
          <a:p>
            <a:pPr lvl="1" fontAlgn="base"/>
            <a:r>
              <a:rPr lang="ko-KR" altLang="en-US" dirty="0"/>
              <a:t>개별적인 데이터 항목 수정</a:t>
            </a:r>
            <a:endParaRPr lang="en-US" altLang="ko-KR" dirty="0"/>
          </a:p>
          <a:p>
            <a:pPr lvl="1" fontAlgn="base"/>
            <a:r>
              <a:rPr lang="ko-KR" altLang="en-US" dirty="0"/>
              <a:t>행의 그룹에 대해 결과 조작</a:t>
            </a:r>
            <a:endParaRPr lang="en-US" altLang="ko-KR" dirty="0"/>
          </a:p>
          <a:p>
            <a:pPr lvl="1" fontAlgn="base"/>
            <a:r>
              <a:rPr lang="ko-KR" altLang="en-US" dirty="0"/>
              <a:t>출력을 위한 날짜와 숫자 형식 설정</a:t>
            </a:r>
            <a:endParaRPr lang="en-US" altLang="ko-KR" dirty="0"/>
          </a:p>
          <a:p>
            <a:pPr lvl="1" fontAlgn="base"/>
            <a:r>
              <a:rPr lang="ko-KR" altLang="en-US" dirty="0"/>
              <a:t>열의 데이터타입 변환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</p:txBody>
      </p:sp>
      <p:grpSp>
        <p:nvGrpSpPr>
          <p:cNvPr id="25" name="그룹 43"/>
          <p:cNvGrpSpPr/>
          <p:nvPr/>
        </p:nvGrpSpPr>
        <p:grpSpPr>
          <a:xfrm>
            <a:off x="2864767" y="3328871"/>
            <a:ext cx="4164852" cy="1985206"/>
            <a:chOff x="967332" y="1227121"/>
            <a:chExt cx="3261836" cy="1581162"/>
          </a:xfrm>
        </p:grpSpPr>
        <p:sp>
          <p:nvSpPr>
            <p:cNvPr id="26" name="직사각형 25"/>
            <p:cNvSpPr/>
            <p:nvPr/>
          </p:nvSpPr>
          <p:spPr bwMode="auto">
            <a:xfrm>
              <a:off x="2331241" y="1227121"/>
              <a:ext cx="1000132" cy="3571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</a:t>
              </a:r>
              <a:endParaRPr kumimoji="1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1116795" y="1727187"/>
              <a:ext cx="428628" cy="21431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0" rIns="3600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인수 </a:t>
              </a:r>
              <a:r>
                <a:rPr kumimoji="1" lang="en-US" altLang="ko-KR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kumimoji="1" lang="ko-KR" altLang="en-US" sz="13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1402547" y="2012939"/>
              <a:ext cx="428628" cy="21431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0" rIns="3600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인수</a:t>
              </a:r>
              <a:r>
                <a:rPr kumimoji="1" lang="en-US" altLang="ko-KR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 2</a:t>
              </a:r>
              <a:endParaRPr kumimoji="1" lang="ko-KR" altLang="en-US" sz="13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1688299" y="2593969"/>
              <a:ext cx="428628" cy="21431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0" rIns="3600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kern="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인수</a:t>
              </a:r>
              <a:r>
                <a:rPr kumimoji="1" lang="en-US" altLang="ko-KR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 n</a:t>
              </a:r>
              <a:endParaRPr kumimoji="1" lang="ko-KR" altLang="en-US" sz="13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1616861" y="2298691"/>
              <a:ext cx="71438" cy="714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1697825" y="2379655"/>
              <a:ext cx="71438" cy="714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1778789" y="2460619"/>
              <a:ext cx="71438" cy="714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33" name="Shape 17"/>
            <p:cNvCxnSpPr>
              <a:stCxn id="27" idx="0"/>
            </p:cNvCxnSpPr>
            <p:nvPr/>
          </p:nvCxnSpPr>
          <p:spPr bwMode="auto">
            <a:xfrm rot="5400000" flipH="1" flipV="1">
              <a:off x="1616861" y="1012807"/>
              <a:ext cx="428628" cy="1000132"/>
            </a:xfrm>
            <a:prstGeom prst="bentConnector2">
              <a:avLst/>
            </a:prstGeom>
            <a:noFill/>
            <a:ln w="12700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stealth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34" name="Shape 19"/>
            <p:cNvCxnSpPr>
              <a:stCxn id="28" idx="0"/>
              <a:endCxn id="26" idx="1"/>
            </p:cNvCxnSpPr>
            <p:nvPr/>
          </p:nvCxnSpPr>
          <p:spPr bwMode="auto">
            <a:xfrm rot="5400000" flipH="1" flipV="1">
              <a:off x="1670440" y="1352138"/>
              <a:ext cx="607223" cy="714380"/>
            </a:xfrm>
            <a:prstGeom prst="bentConnector2">
              <a:avLst/>
            </a:prstGeom>
            <a:noFill/>
            <a:ln w="12700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stealth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35" name="Shape 24"/>
            <p:cNvCxnSpPr>
              <a:stCxn id="29" idx="0"/>
            </p:cNvCxnSpPr>
            <p:nvPr/>
          </p:nvCxnSpPr>
          <p:spPr bwMode="auto">
            <a:xfrm rot="5400000" flipH="1" flipV="1">
              <a:off x="1579950" y="1842678"/>
              <a:ext cx="1073955" cy="428629"/>
            </a:xfrm>
            <a:prstGeom prst="bentConnector3">
              <a:avLst>
                <a:gd name="adj1" fmla="val 100110"/>
              </a:avLst>
            </a:prstGeom>
            <a:noFill/>
            <a:ln w="12700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stealth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sp>
          <p:nvSpPr>
            <p:cNvPr id="36" name="직사각형 35"/>
            <p:cNvSpPr/>
            <p:nvPr/>
          </p:nvSpPr>
          <p:spPr bwMode="auto">
            <a:xfrm>
              <a:off x="3474249" y="1941501"/>
              <a:ext cx="714380" cy="3571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결과 값</a:t>
              </a:r>
              <a:endParaRPr kumimoji="1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37" name="Shape 37"/>
            <p:cNvCxnSpPr>
              <a:stCxn id="26" idx="3"/>
              <a:endCxn id="36" idx="0"/>
            </p:cNvCxnSpPr>
            <p:nvPr/>
          </p:nvCxnSpPr>
          <p:spPr bwMode="auto">
            <a:xfrm>
              <a:off x="3331373" y="1405716"/>
              <a:ext cx="500066" cy="535785"/>
            </a:xfrm>
            <a:prstGeom prst="bentConnector2">
              <a:avLst/>
            </a:prstGeom>
            <a:noFill/>
            <a:ln w="12700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stealth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sp>
          <p:nvSpPr>
            <p:cNvPr id="38" name="TextBox 37"/>
            <p:cNvSpPr txBox="1"/>
            <p:nvPr/>
          </p:nvSpPr>
          <p:spPr>
            <a:xfrm>
              <a:off x="967332" y="1249519"/>
              <a:ext cx="385672" cy="22062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kern="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입력</a:t>
              </a:r>
              <a:endParaRPr kumimoji="1" lang="ko-KR" altLang="en-US" sz="1200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43496" y="1298333"/>
              <a:ext cx="385672" cy="22062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출력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507433" y="1578003"/>
              <a:ext cx="638017" cy="22062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6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단일 행 함수</a:t>
            </a:r>
            <a:endParaRPr lang="en-US" altLang="ko-KR" dirty="0"/>
          </a:p>
          <a:p>
            <a:pPr lvl="1"/>
            <a:r>
              <a:rPr lang="ko-KR" altLang="en-US" dirty="0"/>
              <a:t>이러한 함수는 오직 단일 행에서만 적용 가능하고 </a:t>
            </a:r>
            <a:r>
              <a:rPr lang="ko-KR" altLang="en-US" dirty="0" err="1"/>
              <a:t>행별로</a:t>
            </a:r>
            <a:r>
              <a:rPr lang="ko-KR" altLang="en-US" dirty="0"/>
              <a:t> 하나의 결과를 </a:t>
            </a:r>
            <a:r>
              <a:rPr lang="ko-KR" altLang="en-US" dirty="0" err="1"/>
              <a:t>리턴합니다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단일 행 함수에는 여러 유형들이 있습니다</a:t>
            </a:r>
            <a:r>
              <a:rPr lang="en-US" altLang="ko-KR" dirty="0"/>
              <a:t>. </a:t>
            </a:r>
            <a:r>
              <a:rPr lang="ko-KR" altLang="en-US" dirty="0"/>
              <a:t>본 과정은 아래에 나열된 것들을 다룹니다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문자</a:t>
            </a:r>
            <a:endParaRPr lang="en-US" altLang="ko-KR" dirty="0"/>
          </a:p>
          <a:p>
            <a:pPr lvl="2"/>
            <a:r>
              <a:rPr lang="ko-KR" altLang="en-US" dirty="0"/>
              <a:t>숫자</a:t>
            </a:r>
            <a:endParaRPr lang="en-US" altLang="ko-KR" dirty="0"/>
          </a:p>
          <a:p>
            <a:pPr lvl="2"/>
            <a:r>
              <a:rPr lang="ko-KR" altLang="en-US" dirty="0"/>
              <a:t>날짜</a:t>
            </a:r>
            <a:endParaRPr lang="en-US" altLang="ko-KR" dirty="0"/>
          </a:p>
          <a:p>
            <a:pPr lvl="2"/>
            <a:r>
              <a:rPr lang="ko-KR" altLang="en-US" dirty="0"/>
              <a:t>변환</a:t>
            </a:r>
          </a:p>
          <a:p>
            <a:r>
              <a:rPr lang="ko-KR" altLang="en-US" dirty="0"/>
              <a:t>다중 행 함수</a:t>
            </a:r>
            <a:endParaRPr lang="en-US" altLang="ko-KR" dirty="0"/>
          </a:p>
          <a:p>
            <a:pPr lvl="1"/>
            <a:r>
              <a:rPr lang="ko-KR" altLang="en-US" dirty="0"/>
              <a:t>이러한 함수는 복수의 행을 조작하여 행의 그룹당 하나의 결과를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함수의 종류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</p:txBody>
      </p:sp>
      <p:grpSp>
        <p:nvGrpSpPr>
          <p:cNvPr id="17" name="그룹 36"/>
          <p:cNvGrpSpPr/>
          <p:nvPr/>
        </p:nvGrpSpPr>
        <p:grpSpPr>
          <a:xfrm>
            <a:off x="2979105" y="4101697"/>
            <a:ext cx="4378324" cy="1883552"/>
            <a:chOff x="902481" y="1155683"/>
            <a:chExt cx="3429024" cy="1500198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2116927" y="1155683"/>
              <a:ext cx="1000132" cy="4286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함수</a:t>
              </a:r>
              <a:endParaRPr kumimoji="1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1188233" y="2227253"/>
              <a:ext cx="1000132" cy="4286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단일행</a:t>
              </a:r>
              <a:r>
                <a:rPr kumimoji="1" lang="ko-KR" altLang="en-US" sz="13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 함수</a:t>
              </a: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3045621" y="2227253"/>
              <a:ext cx="1000132" cy="4286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다중행</a:t>
              </a:r>
              <a:r>
                <a:rPr kumimoji="1" lang="ko-KR" altLang="en-US" sz="13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 함수</a:t>
              </a:r>
            </a:p>
          </p:txBody>
        </p:sp>
        <p:cxnSp>
          <p:nvCxnSpPr>
            <p:cNvPr id="21" name="꺾인 연결선 25"/>
            <p:cNvCxnSpPr>
              <a:stCxn id="19" idx="0"/>
              <a:endCxn id="18" idx="2"/>
            </p:cNvCxnSpPr>
            <p:nvPr/>
          </p:nvCxnSpPr>
          <p:spPr bwMode="auto">
            <a:xfrm rot="5400000" flipH="1" flipV="1">
              <a:off x="1831175" y="1441435"/>
              <a:ext cx="642942" cy="92869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2" name="꺾인 연결선 27"/>
            <p:cNvCxnSpPr>
              <a:stCxn id="20" idx="0"/>
              <a:endCxn id="18" idx="2"/>
            </p:cNvCxnSpPr>
            <p:nvPr/>
          </p:nvCxnSpPr>
          <p:spPr bwMode="auto">
            <a:xfrm rot="16200000" flipV="1">
              <a:off x="2759869" y="1441435"/>
              <a:ext cx="642942" cy="92869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3" name="직선 화살표 연결선 22"/>
            <p:cNvCxnSpPr>
              <a:endCxn id="19" idx="1"/>
            </p:cNvCxnSpPr>
            <p:nvPr/>
          </p:nvCxnSpPr>
          <p:spPr bwMode="auto">
            <a:xfrm>
              <a:off x="902481" y="2441567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" name="직선 화살표 연결선 23"/>
            <p:cNvCxnSpPr/>
            <p:nvPr/>
          </p:nvCxnSpPr>
          <p:spPr bwMode="auto">
            <a:xfrm>
              <a:off x="2188365" y="2441567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5" name="직선 화살표 연결선 24"/>
            <p:cNvCxnSpPr/>
            <p:nvPr/>
          </p:nvCxnSpPr>
          <p:spPr bwMode="auto">
            <a:xfrm>
              <a:off x="2759869" y="2333844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6" name="직선 화살표 연결선 25"/>
            <p:cNvCxnSpPr/>
            <p:nvPr/>
          </p:nvCxnSpPr>
          <p:spPr bwMode="auto">
            <a:xfrm>
              <a:off x="2759869" y="2441567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7" name="직선 화살표 연결선 26"/>
            <p:cNvCxnSpPr/>
            <p:nvPr/>
          </p:nvCxnSpPr>
          <p:spPr bwMode="auto">
            <a:xfrm>
              <a:off x="2759869" y="2549290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8" name="직선 화살표 연결선 27"/>
            <p:cNvCxnSpPr/>
            <p:nvPr/>
          </p:nvCxnSpPr>
          <p:spPr bwMode="auto">
            <a:xfrm>
              <a:off x="4045753" y="2441567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8194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데이터 값을 조작합니다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인수</a:t>
            </a:r>
            <a:r>
              <a:rPr lang="en-US" altLang="ko-KR" dirty="0"/>
              <a:t>(argument)</a:t>
            </a:r>
            <a:r>
              <a:rPr lang="ko-KR" altLang="en-US" dirty="0"/>
              <a:t>를 받고 하나의 결과를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 err="1"/>
              <a:t>리턴될</a:t>
            </a:r>
            <a:r>
              <a:rPr lang="ko-KR" altLang="en-US" dirty="0"/>
              <a:t> 각각의 행에 적용됩니다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 err="1"/>
              <a:t>행별로</a:t>
            </a:r>
            <a:r>
              <a:rPr lang="ko-KR" altLang="en-US" dirty="0"/>
              <a:t> 하나의 결과를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데이터타입을 수정할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중첩</a:t>
            </a:r>
            <a:r>
              <a:rPr lang="en-US" altLang="ko-KR" dirty="0"/>
              <a:t>(nested)</a:t>
            </a:r>
            <a:r>
              <a:rPr lang="ko-KR" altLang="en-US" dirty="0"/>
              <a:t>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단일 행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352600" y="3428999"/>
            <a:ext cx="7560840" cy="2050114"/>
            <a:chOff x="1842074" y="2924944"/>
            <a:chExt cx="4877082" cy="99371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1842074" y="2924944"/>
              <a:ext cx="4515962" cy="448465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function_name</a:t>
              </a:r>
              <a:r>
                <a:rPr kumimoji="1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 ( </a:t>
              </a:r>
              <a:r>
                <a:rPr kumimoji="1" lang="en-US" altLang="ko-KR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column</a:t>
              </a:r>
              <a:r>
                <a:rPr kumimoji="1" lang="en-US" altLang="ko-KR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|</a:t>
              </a:r>
              <a:r>
                <a:rPr kumimoji="1" lang="en-US" altLang="ko-KR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expression</a:t>
              </a:r>
              <a:r>
                <a:rPr kumimoji="1" lang="en-US" altLang="ko-KR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,</a:t>
              </a:r>
              <a:r>
                <a:rPr kumimoji="1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 [</a:t>
              </a:r>
              <a:r>
                <a:rPr kumimoji="1" lang="en-US" altLang="ko-KR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arg1</a:t>
              </a:r>
              <a:r>
                <a:rPr kumimoji="1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, </a:t>
              </a:r>
              <a:r>
                <a:rPr kumimoji="1" lang="en-US" altLang="ko-KR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arg2</a:t>
              </a:r>
              <a:r>
                <a:rPr kumimoji="1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, …])</a:t>
              </a:r>
              <a:endPara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  <a:cs typeface="Consolas" pitchFamily="49" charset="0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 bwMode="auto">
            <a:xfrm>
              <a:off x="2086363" y="3283716"/>
              <a:ext cx="1010383" cy="1994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3338115" y="3283716"/>
              <a:ext cx="505191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3933119" y="3283716"/>
              <a:ext cx="841985" cy="1994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5010860" y="3283716"/>
              <a:ext cx="926184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6" name="직선 화살표 연결선 25"/>
            <p:cNvCxnSpPr/>
            <p:nvPr/>
          </p:nvCxnSpPr>
          <p:spPr bwMode="auto">
            <a:xfrm rot="5400000" flipH="1" flipV="1">
              <a:off x="2434563" y="3418316"/>
              <a:ext cx="269079" cy="1872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7" name="직선 화살표 연결선 26"/>
            <p:cNvCxnSpPr/>
            <p:nvPr/>
          </p:nvCxnSpPr>
          <p:spPr bwMode="auto">
            <a:xfrm rot="5400000" flipH="1" flipV="1">
              <a:off x="3367414" y="3507012"/>
              <a:ext cx="448465" cy="1872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8" name="직선 화살표 연결선 27"/>
            <p:cNvCxnSpPr/>
            <p:nvPr/>
          </p:nvCxnSpPr>
          <p:spPr bwMode="auto">
            <a:xfrm rot="5400000" flipH="1" flipV="1">
              <a:off x="4069128" y="3551859"/>
              <a:ext cx="538158" cy="1872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9" name="직선 화살표 연결선 28"/>
            <p:cNvCxnSpPr/>
            <p:nvPr/>
          </p:nvCxnSpPr>
          <p:spPr bwMode="auto">
            <a:xfrm rot="5400000" flipH="1" flipV="1">
              <a:off x="5298249" y="3417319"/>
              <a:ext cx="269079" cy="1872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sp>
          <p:nvSpPr>
            <p:cNvPr id="30" name="직사각형 29"/>
            <p:cNvSpPr/>
            <p:nvPr/>
          </p:nvSpPr>
          <p:spPr>
            <a:xfrm>
              <a:off x="2240471" y="3495610"/>
              <a:ext cx="626543" cy="212519"/>
            </a:xfrm>
            <a:prstGeom prst="rect">
              <a:avLst/>
            </a:prstGeom>
          </p:spPr>
          <p:txBody>
            <a:bodyPr wrap="none" lIns="111785" tIns="55893" rIns="111785" bIns="55893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함수 명</a:t>
              </a:r>
              <a:endParaRPr kumimoji="1" lang="en-US" altLang="ko-KR" sz="14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492123" y="3688045"/>
              <a:ext cx="1577975" cy="212519"/>
            </a:xfrm>
            <a:prstGeom prst="rect">
              <a:avLst/>
            </a:prstGeom>
          </p:spPr>
          <p:txBody>
            <a:bodyPr wrap="square" lIns="111785" tIns="55893" rIns="111785" bIns="55893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데이터베이스 열 이름 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81117" y="3759515"/>
              <a:ext cx="1852770" cy="159140"/>
            </a:xfrm>
            <a:prstGeom prst="rect">
              <a:avLst/>
            </a:prstGeom>
          </p:spPr>
          <p:txBody>
            <a:bodyPr wrap="none" lIns="111785" tIns="55893" rIns="111785" bIns="55893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어떤 문자열이거나 계산된 표현식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529994" y="3490436"/>
              <a:ext cx="2189162" cy="212519"/>
            </a:xfrm>
            <a:prstGeom prst="rect">
              <a:avLst/>
            </a:prstGeom>
          </p:spPr>
          <p:txBody>
            <a:bodyPr wrap="square" lIns="111785" tIns="55893" rIns="111785" bIns="55893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함수에 의해 사용될 수 있는 인수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247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단일 행 함수 종류에는 문자 함수</a:t>
            </a:r>
            <a:r>
              <a:rPr lang="en-US" altLang="ko-KR" dirty="0"/>
              <a:t>, </a:t>
            </a:r>
            <a:r>
              <a:rPr lang="ko-KR" altLang="en-US" dirty="0"/>
              <a:t>숫자 함수</a:t>
            </a:r>
            <a:r>
              <a:rPr lang="en-US" altLang="ko-KR" dirty="0"/>
              <a:t>, </a:t>
            </a:r>
            <a:r>
              <a:rPr lang="ko-KR" altLang="en-US" dirty="0"/>
              <a:t>날짜 함수</a:t>
            </a:r>
            <a:r>
              <a:rPr lang="en-US" altLang="ko-KR" dirty="0"/>
              <a:t>, </a:t>
            </a:r>
            <a:r>
              <a:rPr lang="ko-KR" altLang="en-US" dirty="0"/>
              <a:t>변환 함수 등이 있습니다</a:t>
            </a:r>
            <a:r>
              <a:rPr lang="en-US" altLang="ko-KR" dirty="0"/>
              <a:t>.</a:t>
            </a:r>
          </a:p>
          <a:p>
            <a:pPr lvl="1" fontAlgn="base"/>
            <a:r>
              <a:rPr lang="ko-KR" altLang="en-US" dirty="0"/>
              <a:t>문자 함수는 문자 입력을 받고 문자와 숫자 값 모두를 </a:t>
            </a:r>
            <a:r>
              <a:rPr lang="ko-KR" altLang="en-US" dirty="0" err="1"/>
              <a:t>리턴할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 fontAlgn="base"/>
            <a:r>
              <a:rPr lang="ko-KR" altLang="en-US" dirty="0"/>
              <a:t>숫자 함수는 숫자 입력을 받고 숫자 값을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날짜 함수는 날짜 데이터타입의 값에 대해 수행합니다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 fontAlgn="base"/>
            <a:r>
              <a:rPr lang="ko-KR" altLang="en-US" dirty="0"/>
              <a:t>숫자를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en-US" altLang="ko-KR" dirty="0"/>
              <a:t>MONTHS_BETWEEN </a:t>
            </a:r>
            <a:r>
              <a:rPr lang="ko-KR" altLang="en-US" dirty="0"/>
              <a:t>함수를 제외한 모든 날짜 함수는 날짜 데이터타입의 값을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변환 함수는 어떤 데이터타입의 값을 다른 데이터타입의 값으로 변환합니다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그 외 함수에는 </a:t>
            </a:r>
            <a:r>
              <a:rPr lang="en-US" altLang="ko-KR" dirty="0"/>
              <a:t>NVL, NVL2, LNNVL, NULLIF, COALESCE, DECODE </a:t>
            </a:r>
            <a:r>
              <a:rPr lang="ko-KR" altLang="en-US" dirty="0"/>
              <a:t>등이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단일행</a:t>
            </a:r>
            <a:r>
              <a:rPr lang="ko-KR" altLang="en-US" dirty="0"/>
              <a:t> 함수 종류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7551985"/>
              </p:ext>
            </p:extLst>
          </p:nvPr>
        </p:nvGraphicFramePr>
        <p:xfrm>
          <a:off x="2690749" y="3384822"/>
          <a:ext cx="4378324" cy="2780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90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1806" dirty="0"/>
              <a:t>SQL</a:t>
            </a:r>
            <a:r>
              <a:rPr lang="ko-KR" altLang="en-US" sz="1806" dirty="0"/>
              <a:t>을 이용한 데이터 조작</a:t>
            </a:r>
          </a:p>
          <a:p>
            <a:r>
              <a:rPr lang="ko-KR" altLang="en-US" sz="1806" dirty="0"/>
              <a:t>데이터 무결성 제공</a:t>
            </a:r>
          </a:p>
          <a:p>
            <a:r>
              <a:rPr lang="ko-KR" altLang="en-US" sz="1806" dirty="0"/>
              <a:t>트랜잭션 제공</a:t>
            </a:r>
          </a:p>
          <a:p>
            <a:r>
              <a:rPr lang="en-US" altLang="ko-KR" sz="1806" dirty="0"/>
              <a:t>ACID </a:t>
            </a:r>
            <a:r>
              <a:rPr lang="ko-KR" altLang="en-US" sz="1806" dirty="0"/>
              <a:t>규정 준수</a:t>
            </a:r>
            <a:endParaRPr lang="en-US" altLang="ko-KR" sz="1806" dirty="0"/>
          </a:p>
          <a:p>
            <a:pPr lvl="1"/>
            <a:r>
              <a:rPr lang="ko-KR" altLang="en-US" dirty="0"/>
              <a:t>데이터베이스 트랜잭션이 안전하게 수행된다는 것을 보장하기 위한 성질을 가리키는 용어</a:t>
            </a:r>
            <a:endParaRPr lang="en-US" altLang="ko-KR" dirty="0"/>
          </a:p>
          <a:p>
            <a:pPr lvl="1"/>
            <a:r>
              <a:rPr lang="ko-KR" altLang="en-US" sz="1400" b="1" dirty="0" err="1"/>
              <a:t>원자성</a:t>
            </a:r>
            <a:r>
              <a:rPr lang="en-US" altLang="ko-KR" sz="1400" b="1" dirty="0"/>
              <a:t>(Atomicity)</a:t>
            </a:r>
          </a:p>
          <a:p>
            <a:pPr lvl="2"/>
            <a:r>
              <a:rPr lang="ko-KR" altLang="en-US" dirty="0"/>
              <a:t>트랜잭션과 관련된 작업들이 부분적으로 실행되다가 중단되지 않는 것을 보장하는 능력이다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자금 이체는 성공할 수도 실패할 수도 있지만 보내는 쪽에서 돈을 빼 오는 작업만 성공하고 받는 쪽에 돈을 넣는 작업을 실패해서는 안된다</a:t>
            </a:r>
            <a:r>
              <a:rPr lang="en-US" altLang="ko-KR" dirty="0"/>
              <a:t>. </a:t>
            </a:r>
            <a:r>
              <a:rPr lang="ko-KR" altLang="en-US" dirty="0"/>
              <a:t>원자성은 이와 같이 중간 단계까지 실행되고 실패하는 일이 없도록 하는 것이다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일관성</a:t>
            </a:r>
            <a:r>
              <a:rPr lang="en-US" altLang="ko-KR" b="1" dirty="0"/>
              <a:t>(Consistency)</a:t>
            </a:r>
          </a:p>
          <a:p>
            <a:pPr lvl="2"/>
            <a:r>
              <a:rPr lang="ko-KR" altLang="en-US" dirty="0"/>
              <a:t>트랜잭션이 실행을 성공적으로 완료하면 언제나 일관성 있는 데이터베이스 상태로 유지하는 것을 의미한다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무결성 제약이 모든 계좌는 잔고가 있어야 한다면 이를 위반하는 트랜잭션은 중단된다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독립성</a:t>
            </a:r>
            <a:r>
              <a:rPr lang="en-US" altLang="ko-KR" b="1" dirty="0"/>
              <a:t>(Isolation)</a:t>
            </a:r>
          </a:p>
          <a:p>
            <a:pPr lvl="2"/>
            <a:r>
              <a:rPr lang="ko-KR" altLang="en-US" dirty="0"/>
              <a:t>트랜잭션을 수행 시 다른 트랜잭션의 연산 작업이 끼어들지 못하도록 보장하는 것을 의미한다</a:t>
            </a:r>
            <a:r>
              <a:rPr lang="en-US" altLang="ko-KR" dirty="0"/>
              <a:t>. </a:t>
            </a:r>
            <a:r>
              <a:rPr lang="ko-KR" altLang="en-US" dirty="0"/>
              <a:t>이것은 트랜잭션 밖에 있는 어떤 연산도 중간 단계의 데이터를 볼 수 없음을 의미한다</a:t>
            </a:r>
            <a:r>
              <a:rPr lang="en-US" altLang="ko-KR" dirty="0"/>
              <a:t>. </a:t>
            </a:r>
            <a:r>
              <a:rPr lang="ko-KR" altLang="en-US" dirty="0"/>
              <a:t>은행 관리자는 이체 작업을 하는 도중에 쿼리를 실행하더라도 특정 </a:t>
            </a:r>
            <a:r>
              <a:rPr lang="ko-KR" altLang="en-US" dirty="0" err="1"/>
              <a:t>계좌간</a:t>
            </a:r>
            <a:r>
              <a:rPr lang="ko-KR" altLang="en-US" dirty="0"/>
              <a:t> 이체하는 양 쪽을 볼 수 없다</a:t>
            </a:r>
            <a:r>
              <a:rPr lang="en-US" altLang="ko-KR" dirty="0"/>
              <a:t>. </a:t>
            </a:r>
            <a:r>
              <a:rPr lang="ko-KR" altLang="en-US" dirty="0"/>
              <a:t>공식적으로 고립성은 트랜잭션 </a:t>
            </a:r>
            <a:r>
              <a:rPr lang="ko-KR" altLang="en-US" dirty="0" err="1"/>
              <a:t>실행내역은</a:t>
            </a:r>
            <a:r>
              <a:rPr lang="ko-KR" altLang="en-US" dirty="0"/>
              <a:t> 연속적이어야 함을 의미한다</a:t>
            </a:r>
            <a:r>
              <a:rPr lang="en-US" altLang="ko-KR" dirty="0"/>
              <a:t>. </a:t>
            </a:r>
            <a:r>
              <a:rPr lang="ko-KR" altLang="en-US" dirty="0" err="1"/>
              <a:t>성능관련</a:t>
            </a:r>
            <a:r>
              <a:rPr lang="ko-KR" altLang="en-US" dirty="0"/>
              <a:t> 이유로 인해 이 특성은 가장 유연성 있는 제약 조건이다</a:t>
            </a:r>
            <a:r>
              <a:rPr lang="en-US" altLang="ko-KR" dirty="0"/>
              <a:t>. </a:t>
            </a:r>
            <a:r>
              <a:rPr lang="ko-KR" altLang="en-US" dirty="0"/>
              <a:t>자세한 내용은 관련 문서를 참조해야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지속성</a:t>
            </a:r>
            <a:r>
              <a:rPr lang="en-US" altLang="ko-KR" b="1" dirty="0"/>
              <a:t>(Durability)</a:t>
            </a:r>
          </a:p>
          <a:p>
            <a:pPr lvl="2"/>
            <a:r>
              <a:rPr lang="ko-KR" altLang="en-US" dirty="0"/>
              <a:t>성공적으로 수행된 트랜잭션은 영원히 반영되어야 함을 의미한다</a:t>
            </a:r>
            <a:r>
              <a:rPr lang="en-US" altLang="ko-KR" dirty="0"/>
              <a:t>. </a:t>
            </a:r>
            <a:r>
              <a:rPr lang="ko-KR" altLang="en-US" dirty="0"/>
              <a:t>시스템 문제</a:t>
            </a:r>
            <a:r>
              <a:rPr lang="en-US" altLang="ko-KR" dirty="0"/>
              <a:t>, DB </a:t>
            </a:r>
            <a:r>
              <a:rPr lang="ko-KR" altLang="en-US" dirty="0"/>
              <a:t>일관성 체크 등을 하더라도 유지되어야 함을 의미한다</a:t>
            </a:r>
            <a:r>
              <a:rPr lang="en-US" altLang="ko-KR" dirty="0"/>
              <a:t>. </a:t>
            </a:r>
            <a:r>
              <a:rPr lang="ko-KR" altLang="en-US" dirty="0"/>
              <a:t>전형적으로 모든 트랜잭션은 로그로 남고 시스템 장애 발생 전 상태로 되돌릴 수 있다</a:t>
            </a:r>
            <a:r>
              <a:rPr lang="en-US" altLang="ko-KR" dirty="0"/>
              <a:t>. </a:t>
            </a:r>
            <a:r>
              <a:rPr lang="ko-KR" altLang="en-US" dirty="0"/>
              <a:t>트랜잭션은 로그에 모든 것이 저장된 후에만 </a:t>
            </a:r>
            <a:r>
              <a:rPr lang="en-US" altLang="ko-KR" dirty="0"/>
              <a:t>commit </a:t>
            </a:r>
            <a:r>
              <a:rPr lang="ko-KR" altLang="en-US" dirty="0"/>
              <a:t>상태로 간주될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pPr lvl="1"/>
            <a:endParaRPr lang="ko-KR" altLang="en-US" sz="1806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관계형 데이터베이스 특징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17105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문자열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graphicFrame>
        <p:nvGraphicFramePr>
          <p:cNvPr id="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2948393"/>
              </p:ext>
            </p:extLst>
          </p:nvPr>
        </p:nvGraphicFramePr>
        <p:xfrm>
          <a:off x="128464" y="1052728"/>
          <a:ext cx="9649071" cy="5410733"/>
        </p:xfrm>
        <a:graphic>
          <a:graphicData uri="http://schemas.openxmlformats.org/drawingml/2006/table">
            <a:tbl>
              <a:tblPr/>
              <a:tblGrid>
                <a:gridCol w="2376264">
                  <a:extLst>
                    <a:ext uri="{9D8B030D-6E8A-4147-A177-3AD203B41FA5}">
                      <a16:colId xmlns:a16="http://schemas.microsoft.com/office/drawing/2014/main" val="2038274274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4077965504"/>
                    </a:ext>
                  </a:extLst>
                </a:gridCol>
                <a:gridCol w="1224135">
                  <a:extLst>
                    <a:ext uri="{9D8B030D-6E8A-4147-A177-3AD203B41FA5}">
                      <a16:colId xmlns:a16="http://schemas.microsoft.com/office/drawing/2014/main" val="1044863114"/>
                    </a:ext>
                  </a:extLst>
                </a:gridCol>
              </a:tblGrid>
              <a:tr h="1938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578055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initcap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 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첫 문자만 대문자로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나머지는 소문자로 출력합니다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615913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lower('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모두 소문자로 출력합니다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41022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upper('JavaSpecialist') 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모두 대문자로 출력합니다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647381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length('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 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문자열의 길이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문자의 수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출력합니다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0548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length('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문자열의 길이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문자의 수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출력합니다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21332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lengthb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바이트 수를 출력합니다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70436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concat('Java', 'Specialist')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||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동일한 의미입니다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두 문자열을 연결합니다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020736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substr('JavaSpecialist', 5, 7) 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부분 문자열을 출력합니다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번째 문자부터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Special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539619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substr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3, 3)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부분 문자열을 출력합니다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번째 문자부터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전문가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215998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substrb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7, 9)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바이트를 기준으로 부분 문자열을 출력합니다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바이트부터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바이트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전문가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672910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instr('JavaSpecialist', 'S')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찾는 문자의 위치를 반환합니다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312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instr('JavaSpecialist', 'b')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찾는 문자의 위치를 반환합니다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문자를 차지 못하면 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반환합니다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064999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찾는 문자의 위치를 반환합니다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0246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instrb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찾는 문자열의 위치를 바이트 수로 반환합니다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88138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lpad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(17600, 10, '*')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주어진 자릿수만큼 왼쪽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lpad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채웁니다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자리로 출력하고 남은 자리는 왼쪽에 “*”로 채웁니다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*****17600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038263"/>
                  </a:ext>
                </a:extLst>
              </a:tr>
              <a:tr h="20285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rpad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('Java', 10, '-')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주어진 자릿수만큼 오른쪽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rpad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채웁니다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자리로 출력하고 남은 자리는 오른쪽에 “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”로 채웁니다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Java------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76171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ltrim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첫 번째 문자열의 왼쪽부터 두 번째 문자들을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지워나갑니다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JavaSpecialist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에서 왼쪽 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지웁니다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Specialist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94503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ltrim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 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왼쪽 공백을 제거해줍니다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93406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trim(' 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양쪽 공백을 제거해준다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773069"/>
                  </a:ext>
                </a:extLst>
              </a:tr>
              <a:tr h="41175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replace('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'Java', 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BigData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주어진 문자열에서 두 번째 인수의 문자열을 세 번째 인수의 문자열로 변경합니다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BigDataSpecialist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338760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replace('Java Specialist', ' ', '')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주어진 문자열에 포함된 공백 문자를 제거합니다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28564"/>
                  </a:ext>
                </a:extLst>
              </a:tr>
              <a:tr h="62613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translate('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abcdefghijklmnopqrstuvwxyz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defghijklmnopqrstuvwxyzabc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 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문자열을 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대응시킵니다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mdydvshfldolvw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443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76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LOWER, INITCAP, UPPER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31" y="1268760"/>
            <a:ext cx="8120856" cy="2038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1" y="3537012"/>
            <a:ext cx="8038306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LENGTH, INSTR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7" y="1195388"/>
            <a:ext cx="8203406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0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SUBSTR, CONCAT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91" y="1133475"/>
            <a:ext cx="8100219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LPAD, RPAD</a:t>
            </a:r>
            <a:endParaRPr lang="ko-KR" altLang="en-US" b="1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8" y="1447800"/>
            <a:ext cx="822404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8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LTRIM, RTRIM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26BE805-8393-45A9-81EF-82A594EC0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736" y="2204864"/>
            <a:ext cx="9098807" cy="3122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144" y="3456562"/>
            <a:ext cx="3096344" cy="6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REPLACE, TRANSLATE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94" y="1990725"/>
            <a:ext cx="8151813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문제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EMPLOYEES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테이블에서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JOB_ID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가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it_prog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인 사원의 이름과 급여를 출력하세요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800" dirty="0"/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 </a:t>
            </a:r>
            <a:endParaRPr lang="en-US" altLang="ko-KR" sz="800" dirty="0">
              <a:latin typeface="Arial" panose="020B0604020202020204" pitchFamily="34" charset="0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조건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비교하기 위한 값은 소문자로 입력해야 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힌트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lower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이용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dirty="0"/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조건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이름은 앞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문자까지 출력하고 나머지는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로 출력합니다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 열의 열 별칭은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힌트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rpad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와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substr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또는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substr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그리고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length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이용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dirty="0"/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조건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급여는 전체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자리로 출력하되 나머지 자리는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로 출력합니다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 열의 열 별칭은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salary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힌트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lpad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이용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dirty="0"/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3600" dirty="0"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문자열 조작 실전 문제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A2BF00-F7AC-8C4B-6A7B-5CBC64DC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4" y="3140968"/>
            <a:ext cx="9544050" cy="1628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E63317-C67D-FD91-2867-9F760398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36" y="4645496"/>
            <a:ext cx="42195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업무 요구 또는 사양으로부터 엔티티 관계 도표를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한 부서에서 한 명 또는 그 이상의 인원을 배당하십시오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어떤 부서는 아직 인원을 배당 받지 못했습니다</a:t>
            </a:r>
            <a:r>
              <a:rPr lang="en-US" altLang="ko-KR" dirty="0"/>
              <a:t>”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ER </a:t>
            </a:r>
            <a:r>
              <a:rPr lang="ko-KR" altLang="en-US" dirty="0"/>
              <a:t>모델링의 장점 </a:t>
            </a:r>
          </a:p>
          <a:p>
            <a:pPr lvl="1"/>
            <a:r>
              <a:rPr lang="ko-KR" altLang="en-US" dirty="0"/>
              <a:t>조직에 대한 정보를 정확하고 자세하게 문서화</a:t>
            </a:r>
          </a:p>
          <a:p>
            <a:pPr lvl="1"/>
            <a:r>
              <a:rPr lang="ko-KR" altLang="en-US" dirty="0"/>
              <a:t>정보 요구사항의 범위를 명확히 기술</a:t>
            </a:r>
          </a:p>
          <a:p>
            <a:pPr lvl="1"/>
            <a:r>
              <a:rPr lang="ko-KR" altLang="en-US" dirty="0"/>
              <a:t>데이터베이스 설계를 쉽게 이해할 수 있는 표본 제공</a:t>
            </a:r>
          </a:p>
          <a:p>
            <a:pPr lvl="1"/>
            <a:r>
              <a:rPr lang="ko-KR" altLang="en-US" dirty="0"/>
              <a:t>복수 응용프로그램의 통합화를 위한 효과적 프레임워크 제공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엔티티</a:t>
            </a:r>
            <a:r>
              <a:rPr lang="en-US" altLang="ko-KR"/>
              <a:t>(Entity) </a:t>
            </a:r>
            <a:r>
              <a:rPr lang="ko-KR" altLang="en-US"/>
              <a:t>관계 모델</a:t>
            </a:r>
            <a:endParaRPr lang="ko-KR" altLang="en-US" dirty="0"/>
          </a:p>
        </p:txBody>
      </p:sp>
      <p:sp>
        <p:nvSpPr>
          <p:cNvPr id="46" name="텍스트 개체 틀 4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754645" y="1567405"/>
            <a:ext cx="6835750" cy="1221210"/>
            <a:chOff x="1116795" y="1369997"/>
            <a:chExt cx="3357586" cy="623215"/>
          </a:xfrm>
        </p:grpSpPr>
        <p:sp>
          <p:nvSpPr>
            <p:cNvPr id="7" name="모서리가 둥근 직사각형 6"/>
            <p:cNvSpPr/>
            <p:nvPr/>
          </p:nvSpPr>
          <p:spPr bwMode="auto">
            <a:xfrm>
              <a:off x="1116795" y="1369997"/>
              <a:ext cx="1071570" cy="623215"/>
            </a:xfrm>
            <a:prstGeom prst="roundRect">
              <a:avLst>
                <a:gd name="adj" fmla="val 9582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r>
                <a:rPr kumimoji="1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EMPLOYEES</a:t>
              </a:r>
            </a:p>
            <a:p>
              <a:pPr defTabSz="1117854"/>
              <a:r>
                <a:rPr lang="en-US" altLang="ko-KR" sz="1400" b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</a:t>
              </a:r>
              <a:r>
                <a:rPr lang="en-US" altLang="ko-KR" sz="1400" dirty="0" err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employee_id</a:t>
              </a:r>
              <a:endParaRPr lang="en-US" altLang="ko-KR" sz="1400" b="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r>
                <a:rPr lang="en-US" altLang="ko-KR" sz="1400" b="0" baseline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</a:t>
              </a:r>
              <a:r>
                <a:rPr lang="en-US" altLang="ko-KR" sz="1400" baseline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first_name</a:t>
              </a:r>
              <a:endParaRPr lang="en-US" altLang="ko-KR" sz="1400" b="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defTabSz="1117854"/>
              <a:r>
                <a:rPr lang="en-US" altLang="ko-KR" sz="1400" b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</a:t>
              </a:r>
              <a:r>
                <a:rPr lang="en-US" altLang="ko-KR" sz="140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email</a:t>
              </a:r>
            </a:p>
            <a:p>
              <a:pPr defTabSz="1117854"/>
              <a:r>
                <a:rPr lang="en-US" altLang="ko-KR" sz="140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salary</a:t>
              </a:r>
              <a:endPara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 bwMode="auto">
            <a:xfrm>
              <a:off x="3402811" y="1369997"/>
              <a:ext cx="1071570" cy="581707"/>
            </a:xfrm>
            <a:prstGeom prst="roundRect">
              <a:avLst>
                <a:gd name="adj" fmla="val 1097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r>
                <a:rPr kumimoji="1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DEPARTMENTS</a:t>
              </a:r>
            </a:p>
            <a:p>
              <a:pPr defTabSz="1117854"/>
              <a:r>
                <a:rPr lang="en-US" altLang="ko-KR" sz="1400" b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</a:t>
              </a:r>
              <a:r>
                <a:rPr lang="en-US" altLang="ko-KR" sz="1400" b="0" dirty="0" err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department_id</a:t>
              </a:r>
              <a:endParaRPr lang="en-US" altLang="ko-KR" sz="1400" b="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r>
                <a:rPr lang="en-US" altLang="ko-KR" sz="1400" b="0" baseline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</a:t>
              </a:r>
              <a:r>
                <a:rPr lang="en-US" altLang="ko-KR" sz="1400" baseline="0" dirty="0" err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department_name</a:t>
              </a:r>
              <a:endParaRPr lang="en-US" altLang="ko-KR" sz="1400" baseline="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r>
                <a:rPr lang="en-US" altLang="ko-KR" sz="1400" b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location</a:t>
              </a:r>
              <a:endPara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9" name="직선 연결선 8"/>
            <p:cNvCxnSpPr>
              <a:stCxn id="8" idx="1"/>
              <a:endCxn id="7" idx="3"/>
            </p:cNvCxnSpPr>
            <p:nvPr/>
          </p:nvCxnSpPr>
          <p:spPr bwMode="auto">
            <a:xfrm flipH="1">
              <a:off x="2188365" y="1660850"/>
              <a:ext cx="1214446" cy="207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auto">
            <a:xfrm>
              <a:off x="2188365" y="1584311"/>
              <a:ext cx="142876" cy="9533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auto">
            <a:xfrm flipV="1">
              <a:off x="2188365" y="1679239"/>
              <a:ext cx="142876" cy="10734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69154" y="1496355"/>
              <a:ext cx="496921" cy="14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6">
                      <a:lumMod val="75000"/>
                    </a:schemeClr>
                  </a:solidFill>
                </a:rPr>
                <a:t>assigned to</a:t>
              </a:r>
              <a:endParaRPr lang="ko-KR" altLang="en-US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6025" y="1687672"/>
              <a:ext cx="554524" cy="14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accent6">
                      <a:lumMod val="75000"/>
                    </a:schemeClr>
                  </a:solidFill>
                </a:rPr>
                <a:t>composed of</a:t>
              </a:r>
              <a:endParaRPr lang="ko-KR" altLang="en-US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754643" y="3989356"/>
            <a:ext cx="6835752" cy="591773"/>
            <a:chOff x="1646451" y="4205379"/>
            <a:chExt cx="6309925" cy="591773"/>
          </a:xfrm>
        </p:grpSpPr>
        <p:grpSp>
          <p:nvGrpSpPr>
            <p:cNvPr id="14" name="그룹 13"/>
            <p:cNvGrpSpPr/>
            <p:nvPr/>
          </p:nvGrpSpPr>
          <p:grpSpPr>
            <a:xfrm>
              <a:off x="1646451" y="4205381"/>
              <a:ext cx="1476790" cy="591771"/>
              <a:chOff x="2495888" y="2619972"/>
              <a:chExt cx="978361" cy="429384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2556781" y="2763604"/>
                <a:ext cx="917468" cy="285752"/>
                <a:chOff x="2556781" y="2763604"/>
                <a:chExt cx="917468" cy="285752"/>
              </a:xfrm>
            </p:grpSpPr>
            <p:cxnSp>
              <p:nvCxnSpPr>
                <p:cNvPr id="17" name="직선 연결선 16"/>
                <p:cNvCxnSpPr/>
                <p:nvPr/>
              </p:nvCxnSpPr>
              <p:spPr bwMode="auto">
                <a:xfrm rot="10800000" flipH="1">
                  <a:off x="2556781" y="2910114"/>
                  <a:ext cx="428628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8" name="모서리가 둥근 직사각형 17"/>
                <p:cNvSpPr/>
                <p:nvPr/>
              </p:nvSpPr>
              <p:spPr bwMode="auto">
                <a:xfrm>
                  <a:off x="2974183" y="2763604"/>
                  <a:ext cx="500066" cy="28575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0" rIns="9144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117854"/>
                  <a:endParaRPr kumimoji="1" lang="ko-KR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2495888" y="2619972"/>
                <a:ext cx="328592" cy="223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0" dirty="0"/>
                  <a:t>0 .. 1</a:t>
                </a:r>
                <a:endParaRPr lang="ko-KR" altLang="en-US" sz="1400" b="0" dirty="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345330" y="4205379"/>
              <a:ext cx="1611046" cy="591773"/>
              <a:chOff x="2406945" y="2619970"/>
              <a:chExt cx="1067304" cy="42938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2556781" y="2763604"/>
                <a:ext cx="917468" cy="285752"/>
                <a:chOff x="2556781" y="2763604"/>
                <a:chExt cx="917468" cy="285752"/>
              </a:xfrm>
            </p:grpSpPr>
            <p:grpSp>
              <p:nvGrpSpPr>
                <p:cNvPr id="22" name="그룹 21"/>
                <p:cNvGrpSpPr/>
                <p:nvPr/>
              </p:nvGrpSpPr>
              <p:grpSpPr>
                <a:xfrm flipH="1">
                  <a:off x="2879993" y="2852067"/>
                  <a:ext cx="95435" cy="116116"/>
                  <a:chOff x="2331241" y="2798757"/>
                  <a:chExt cx="142876" cy="285752"/>
                </a:xfrm>
              </p:grpSpPr>
              <p:cxnSp>
                <p:nvCxnSpPr>
                  <p:cNvPr id="26" name="직선 연결선 25"/>
                  <p:cNvCxnSpPr/>
                  <p:nvPr/>
                </p:nvCxnSpPr>
                <p:spPr bwMode="auto">
                  <a:xfrm rot="16200000" flipH="1">
                    <a:off x="2331241" y="2798757"/>
                    <a:ext cx="142876" cy="142876"/>
                  </a:xfrm>
                  <a:prstGeom prst="line">
                    <a:avLst/>
                  </a:prstGeom>
                  <a:ln w="12700"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/>
                  <p:cNvCxnSpPr/>
                  <p:nvPr/>
                </p:nvCxnSpPr>
                <p:spPr bwMode="auto">
                  <a:xfrm rot="5400000" flipH="1" flipV="1">
                    <a:off x="2331241" y="2941633"/>
                    <a:ext cx="142876" cy="142876"/>
                  </a:xfrm>
                  <a:prstGeom prst="line">
                    <a:avLst/>
                  </a:prstGeom>
                  <a:ln w="12700"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직선 연결선 22"/>
                <p:cNvCxnSpPr/>
                <p:nvPr/>
              </p:nvCxnSpPr>
              <p:spPr bwMode="auto">
                <a:xfrm rot="10800000" flipH="1">
                  <a:off x="2556781" y="2910114"/>
                  <a:ext cx="428628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4" name="모서리가 둥근 직사각형 23"/>
                <p:cNvSpPr/>
                <p:nvPr/>
              </p:nvSpPr>
              <p:spPr bwMode="auto">
                <a:xfrm>
                  <a:off x="2974183" y="2763604"/>
                  <a:ext cx="500066" cy="28575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0" rIns="9144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117854"/>
                  <a:endParaRPr kumimoji="1" lang="ko-KR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cxnSp>
              <p:nvCxnSpPr>
                <p:cNvPr id="25" name="직선 연결선 24"/>
                <p:cNvCxnSpPr/>
                <p:nvPr/>
              </p:nvCxnSpPr>
              <p:spPr bwMode="auto">
                <a:xfrm rot="5400000" flipH="1" flipV="1">
                  <a:off x="2809648" y="2910114"/>
                  <a:ext cx="142876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2406945" y="2619970"/>
                <a:ext cx="327612" cy="223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0" dirty="0"/>
                  <a:t>1 .. *</a:t>
                </a:r>
                <a:endParaRPr lang="ko-KR" altLang="en-US" sz="1400" b="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349417" y="4205379"/>
              <a:ext cx="1384878" cy="591773"/>
              <a:chOff x="2556781" y="2619970"/>
              <a:chExt cx="917468" cy="429386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2556781" y="2763604"/>
                <a:ext cx="917468" cy="285752"/>
                <a:chOff x="2556781" y="2763604"/>
                <a:chExt cx="917468" cy="285752"/>
              </a:xfrm>
            </p:grpSpPr>
            <p:cxnSp>
              <p:nvCxnSpPr>
                <p:cNvPr id="31" name="직선 연결선 30"/>
                <p:cNvCxnSpPr/>
                <p:nvPr/>
              </p:nvCxnSpPr>
              <p:spPr bwMode="auto">
                <a:xfrm rot="10800000" flipH="1">
                  <a:off x="2556781" y="2910114"/>
                  <a:ext cx="428628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32" name="모서리가 둥근 직사각형 31"/>
                <p:cNvSpPr/>
                <p:nvPr/>
              </p:nvSpPr>
              <p:spPr bwMode="auto">
                <a:xfrm>
                  <a:off x="2974183" y="2763604"/>
                  <a:ext cx="500066" cy="28575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0" rIns="9144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117854"/>
                  <a:endParaRPr kumimoji="1" lang="ko-KR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cxnSp>
              <p:nvCxnSpPr>
                <p:cNvPr id="33" name="직선 연결선 32"/>
                <p:cNvCxnSpPr/>
                <p:nvPr/>
              </p:nvCxnSpPr>
              <p:spPr bwMode="auto">
                <a:xfrm rot="5400000" flipH="1" flipV="1">
                  <a:off x="2809648" y="2910114"/>
                  <a:ext cx="142876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TextBox 29"/>
              <p:cNvSpPr txBox="1"/>
              <p:nvPr/>
            </p:nvSpPr>
            <p:spPr>
              <a:xfrm>
                <a:off x="2584825" y="2619970"/>
                <a:ext cx="168805" cy="223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0" dirty="0"/>
                  <a:t>1</a:t>
                </a:r>
                <a:endParaRPr lang="ko-KR" altLang="en-US" sz="1400" b="0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4734287" y="4205379"/>
              <a:ext cx="1611046" cy="591773"/>
              <a:chOff x="2406945" y="2619970"/>
              <a:chExt cx="1067304" cy="429386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2556781" y="2763604"/>
                <a:ext cx="917468" cy="285752"/>
                <a:chOff x="2556781" y="2763604"/>
                <a:chExt cx="917468" cy="285752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 flipH="1">
                  <a:off x="2879993" y="2852067"/>
                  <a:ext cx="95435" cy="116116"/>
                  <a:chOff x="2331241" y="2798757"/>
                  <a:chExt cx="142876" cy="285752"/>
                </a:xfrm>
              </p:grpSpPr>
              <p:cxnSp>
                <p:nvCxnSpPr>
                  <p:cNvPr id="40" name="직선 연결선 39"/>
                  <p:cNvCxnSpPr/>
                  <p:nvPr/>
                </p:nvCxnSpPr>
                <p:spPr bwMode="auto">
                  <a:xfrm rot="16200000" flipH="1">
                    <a:off x="2331241" y="2798757"/>
                    <a:ext cx="142876" cy="142876"/>
                  </a:xfrm>
                  <a:prstGeom prst="line">
                    <a:avLst/>
                  </a:prstGeom>
                  <a:ln w="12700"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/>
                  <p:cNvCxnSpPr/>
                  <p:nvPr/>
                </p:nvCxnSpPr>
                <p:spPr bwMode="auto">
                  <a:xfrm rot="5400000" flipH="1" flipV="1">
                    <a:off x="2331241" y="2941633"/>
                    <a:ext cx="142876" cy="142876"/>
                  </a:xfrm>
                  <a:prstGeom prst="line">
                    <a:avLst/>
                  </a:prstGeom>
                  <a:ln w="12700"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직선 연결선 37"/>
                <p:cNvCxnSpPr/>
                <p:nvPr/>
              </p:nvCxnSpPr>
              <p:spPr bwMode="auto">
                <a:xfrm rot="10800000" flipH="1">
                  <a:off x="2556781" y="2910114"/>
                  <a:ext cx="428628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39" name="모서리가 둥근 직사각형 38"/>
                <p:cNvSpPr/>
                <p:nvPr/>
              </p:nvSpPr>
              <p:spPr bwMode="auto">
                <a:xfrm>
                  <a:off x="2974183" y="2763604"/>
                  <a:ext cx="500066" cy="28575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0" rIns="9144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117854"/>
                  <a:endParaRPr kumimoji="1" lang="ko-KR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2406945" y="2619970"/>
                <a:ext cx="327612" cy="223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0" dirty="0"/>
                  <a:t>0 .. *</a:t>
                </a:r>
                <a:endParaRPr lang="ko-KR" altLang="en-US" sz="1400" b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881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6B6F1-5A1D-4730-90FB-7C449B15C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19EB04-3E20-4E46-992F-165E25246CB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8B12AF-2908-4450-8B48-CB540988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56" y="1089225"/>
            <a:ext cx="7992888" cy="51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7919" y="1412776"/>
            <a:ext cx="9187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</a:rPr>
              <a:t>정규표현식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正規表現式</a:t>
            </a:r>
            <a:r>
              <a:rPr lang="en-US" altLang="ko-KR" dirty="0">
                <a:latin typeface="+mn-ea"/>
              </a:rPr>
              <a:t>, Regular Expression)</a:t>
            </a:r>
            <a:r>
              <a:rPr lang="ko-KR" altLang="en-US" dirty="0">
                <a:latin typeface="+mn-ea"/>
              </a:rPr>
              <a:t>은 문자열을 처리하는 방법 중의 하나로 특정한 조건의 문자를 </a:t>
            </a:r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검색</a:t>
            </a:r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하거나 </a:t>
            </a:r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치환</a:t>
            </a:r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하는 과정을 매우 간편하게 처리 할 수 있도록 하는 수단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9109" y="2491155"/>
            <a:ext cx="706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/>
              <a:t>: https://ko.wikipedia.org/wiki/</a:t>
            </a:r>
            <a:r>
              <a:rPr lang="ko-KR" altLang="en-US" dirty="0"/>
              <a:t>정규</a:t>
            </a:r>
            <a:r>
              <a:rPr lang="en-US" altLang="ko-KR" dirty="0"/>
              <a:t>_</a:t>
            </a:r>
            <a:r>
              <a:rPr lang="ko-KR" altLang="en-US" dirty="0"/>
              <a:t>표현식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480" y="3645024"/>
            <a:ext cx="949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문서 내에서 </a:t>
            </a:r>
            <a:r>
              <a:rPr lang="ko-KR" altLang="en-US"/>
              <a:t>문자를 검색할 때 </a:t>
            </a:r>
            <a:r>
              <a:rPr lang="ko-KR" altLang="en-US" dirty="0"/>
              <a:t>일치하는 값이 아닌 패턴을 </a:t>
            </a:r>
            <a:r>
              <a:rPr lang="ko-KR" altLang="en-US"/>
              <a:t>이용해서 검색할 수 있도록 함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2480" y="4429561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예를 들면 고객 정보에서 전화번호만 찾아야 할 경우</a:t>
            </a:r>
            <a:r>
              <a:rPr lang="en-US" altLang="ko-KR" dirty="0"/>
              <a:t>, </a:t>
            </a:r>
            <a:r>
              <a:rPr lang="ko-KR" altLang="en-US" dirty="0"/>
              <a:t>고객의 전화번호는 다양하지만 전화번호의 패턴은 일정하기 때문에 전화번호 패턴을 이용해서 전화번호를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22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횟수 지정 </a:t>
            </a:r>
            <a:r>
              <a:rPr lang="ko-KR" altLang="en-US" dirty="0" err="1"/>
              <a:t>메타문자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/>
          </p:nvPr>
        </p:nvGraphicFramePr>
        <p:xfrm>
          <a:off x="560512" y="1268759"/>
          <a:ext cx="8856983" cy="4752528"/>
        </p:xfrm>
        <a:graphic>
          <a:graphicData uri="http://schemas.openxmlformats.org/drawingml/2006/table">
            <a:tbl>
              <a:tblPr/>
              <a:tblGrid>
                <a:gridCol w="1182248">
                  <a:extLst>
                    <a:ext uri="{9D8B030D-6E8A-4147-A177-3AD203B41FA5}">
                      <a16:colId xmlns:a16="http://schemas.microsoft.com/office/drawing/2014/main" val="1337178479"/>
                    </a:ext>
                  </a:extLst>
                </a:gridCol>
                <a:gridCol w="1182248">
                  <a:extLst>
                    <a:ext uri="{9D8B030D-6E8A-4147-A177-3AD203B41FA5}">
                      <a16:colId xmlns:a16="http://schemas.microsoft.com/office/drawing/2014/main" val="2434501633"/>
                    </a:ext>
                  </a:extLst>
                </a:gridCol>
                <a:gridCol w="6492487">
                  <a:extLst>
                    <a:ext uri="{9D8B030D-6E8A-4147-A177-3AD203B41FA5}">
                      <a16:colId xmlns:a16="http://schemas.microsoft.com/office/drawing/2014/main" val="631267029"/>
                    </a:ext>
                  </a:extLst>
                </a:gridCol>
              </a:tblGrid>
              <a:tr h="3740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메타문자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85780"/>
                  </a:ext>
                </a:extLst>
              </a:tr>
              <a:tr h="688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물음표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(?)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또는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또는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번까지의 발생을 의미합니다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들면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colou?r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"color"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colour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 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둘 다 일치 시킵니다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1550"/>
                  </a:ext>
                </a:extLst>
              </a:tr>
              <a:tr h="688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별표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(*)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이상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이상 발생을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들면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"ab*c"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"ac", "abc", "abbc", "abbbc"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등을 일치 시킵니다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2676"/>
                  </a:ext>
                </a:extLst>
              </a:tr>
              <a:tr h="9299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덧셈기호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(+)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이상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이상의 발생을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들면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"ab+c"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"abc", "abbc", "abbbc"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등을 일치 시킵니다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그러나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"ac"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일치시키지 않습니다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11748"/>
                  </a:ext>
                </a:extLst>
              </a:tr>
              <a:tr h="381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{n}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정확히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번만큼 일치시킵니다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110018"/>
                  </a:ext>
                </a:extLst>
              </a:tr>
              <a:tr h="688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{m, }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이상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이상만큼 일치시킵니다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47979"/>
                  </a:ext>
                </a:extLst>
              </a:tr>
              <a:tr h="1002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{m, n}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이상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이하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적어도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번만큼 일치시킵니다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그러나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번을 초과하여 일치시키지는 않습니다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"a{1,3}b"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"ab", "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aab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", "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aaab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포함하지만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"b"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aaaab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포함하지 않습니다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99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9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/>
              <a:t>메타문자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367919" y="1100585"/>
          <a:ext cx="9204362" cy="5525988"/>
        </p:xfrm>
        <a:graphic>
          <a:graphicData uri="http://schemas.openxmlformats.org/drawingml/2006/table">
            <a:tbl>
              <a:tblPr/>
              <a:tblGrid>
                <a:gridCol w="840665">
                  <a:extLst>
                    <a:ext uri="{9D8B030D-6E8A-4147-A177-3AD203B41FA5}">
                      <a16:colId xmlns:a16="http://schemas.microsoft.com/office/drawing/2014/main" val="2544567638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699562790"/>
                    </a:ext>
                  </a:extLst>
                </a:gridCol>
                <a:gridCol w="7211569">
                  <a:extLst>
                    <a:ext uri="{9D8B030D-6E8A-4147-A177-3AD203B41FA5}">
                      <a16:colId xmlns:a16="http://schemas.microsoft.com/office/drawing/2014/main" val="2541327572"/>
                    </a:ext>
                  </a:extLst>
                </a:gridCol>
              </a:tblGrid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메타문자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272967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 한 개와 일치시킵니다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단일행 모드에서는 줄 바꿈 문자를 제외합니다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2096"/>
                  </a:ext>
                </a:extLst>
              </a:tr>
              <a:tr h="1066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 ]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문자들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"["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"]" 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사이의 여러 문자들 중 하나의 문자와 일치시킵니다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"¦"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여러 개 쓴 것과 같은 의미입니다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들면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4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abc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]d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ad, </a:t>
                      </a:r>
                      <a:r>
                        <a:rPr lang="en-US" altLang="ko-KR" sz="14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bd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cd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의미합니다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또한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"-" 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기호와 함께 쓰면 범위를 지정할 수 있습니다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"[a-z]"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z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까지 중 하나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"[A-Z]"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Z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까지 중 하나 그리고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"[1-9]"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까지 중의 하나를 의미합니다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39680"/>
                  </a:ext>
                </a:extLst>
              </a:tr>
              <a:tr h="548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[^ ]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부정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문자들을 포함하지 않는 문자들을 찾습니다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들면 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[^abc]d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ad, bd, cd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포함하지 않고 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ed, fd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등은 포함합니다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[^a-z]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알파벳 소문자로 시작하지 않는 모든 문자를 의미합니다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634534"/>
                  </a:ext>
                </a:extLst>
              </a:tr>
              <a:tr h="289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^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처음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문자열이나 행의 처음을 의미합니다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42372"/>
                  </a:ext>
                </a:extLst>
              </a:tr>
              <a:tr h="289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$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끝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문자열이나 행의 끝을 의미합니다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284285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 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그룹 묶기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여러 식을 하나로 묶어 하위 식을 정의합니다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"abc¦adc"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"a(b¦d)c"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같은 의미를 가집니다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258510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\n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번째 패턴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패턴들 중에서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번째를 선택합니다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n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 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 하나가 올 수 있습니다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928018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\w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"_"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ko-KR" altLang="en-US" sz="14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영숫자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"_"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포함한 영문자와 숫자를 일치시킵니다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\w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[a-zA-Z0-9]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356680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\W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\w</a:t>
                      </a: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반대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"_"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영문자 그리고 숫자를 제외한 다른 문자열들을 일치 시킵니다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35964"/>
                  </a:ext>
                </a:extLst>
              </a:tr>
              <a:tr h="289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\s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공백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공백 문자를 의미합니다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883439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\S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공백 제외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공백을 제외한 어떤 것이든 일치시킵니다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144620"/>
                  </a:ext>
                </a:extLst>
              </a:tr>
              <a:tr h="289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\d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숫자를 의미합니다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401870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\D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제외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숫자가 아닌 항목과 일치시킵니다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82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6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/>
          </p:nvPr>
        </p:nvGraphicFramePr>
        <p:xfrm>
          <a:off x="337626" y="1340768"/>
          <a:ext cx="9187592" cy="4841747"/>
        </p:xfrm>
        <a:graphic>
          <a:graphicData uri="http://schemas.openxmlformats.org/drawingml/2006/table">
            <a:tbl>
              <a:tblPr/>
              <a:tblGrid>
                <a:gridCol w="2079281">
                  <a:extLst>
                    <a:ext uri="{9D8B030D-6E8A-4147-A177-3AD203B41FA5}">
                      <a16:colId xmlns:a16="http://schemas.microsoft.com/office/drawing/2014/main" val="2459725833"/>
                    </a:ext>
                  </a:extLst>
                </a:gridCol>
                <a:gridCol w="7108311">
                  <a:extLst>
                    <a:ext uri="{9D8B030D-6E8A-4147-A177-3AD203B41FA5}">
                      <a16:colId xmlns:a16="http://schemas.microsoft.com/office/drawing/2014/main" val="2336657501"/>
                    </a:ext>
                  </a:extLst>
                </a:gridCol>
              </a:tblGrid>
              <a:tr h="3379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 클래스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07147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[:alpha:]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알파벳 문자를 의미합니다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[A-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Za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-z]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60071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[:lower:]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소문자 알파벳 문자를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[a-z]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64991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[:upper:]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대문자 알파벳 문자를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[A-Z]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67330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[:digit:]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[0-9]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241739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[:xdigit:]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진수 숫자에 사용되는 문자들을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[A-Fa-f0-9]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35554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[:alnum:]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알파벳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[A-Za-z0-9]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831406"/>
                  </a:ext>
                </a:extLst>
              </a:tr>
              <a:tr h="6745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[:space:]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출력되지 않는 공백 문자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carriage return, newline, vertical tab, form feed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 \</a:t>
                      </a: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t\r\n\v\f]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020206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[:punct:]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구두점 기호를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[][!"#$%&amp;'()*+,./:;&lt;=&gt;?@\^_`{|}~-]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274980"/>
                  </a:ext>
                </a:extLst>
              </a:tr>
              <a:tr h="670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[:cntrl:]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출력되지 않는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컨트롤 문자를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아스키코드를 이용하면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[\x00-\x1F\x7F]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표현할 수 있습니다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503486"/>
                  </a:ext>
                </a:extLst>
              </a:tr>
              <a:tr h="6745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[:print:]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 가능한 문자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공백 포함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의미합니다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[:graph:]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사용될 수 도 있습니다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아스키코드를 이용하면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[\x20-\x7E]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표현할 수 있습니다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967137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문자 클래스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2528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정규</a:t>
            </a:r>
            <a:r>
              <a:rPr lang="en-US" altLang="ko-KR" dirty="0"/>
              <a:t> </a:t>
            </a:r>
            <a:r>
              <a:rPr lang="ko-KR" altLang="en-US" dirty="0" err="1"/>
              <a:t>표현식</a:t>
            </a:r>
            <a:r>
              <a:rPr lang="ko-KR" altLang="en-US" dirty="0"/>
              <a:t> 함수 구문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784648" y="4581128"/>
          <a:ext cx="6474720" cy="792088"/>
        </p:xfrm>
        <a:graphic>
          <a:graphicData uri="http://schemas.openxmlformats.org/drawingml/2006/table">
            <a:tbl>
              <a:tblPr/>
              <a:tblGrid>
                <a:gridCol w="41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REGEXP_REPLACE(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source_string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pattern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replace_string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start_position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occurrence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match_parameter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]]]])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784648" y="3501008"/>
          <a:ext cx="6474720" cy="792088"/>
        </p:xfrm>
        <a:graphic>
          <a:graphicData uri="http://schemas.openxmlformats.org/drawingml/2006/table">
            <a:tbl>
              <a:tblPr/>
              <a:tblGrid>
                <a:gridCol w="416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REGEXP_SUBSTR(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source_string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pattern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start_position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occurrence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match_parameter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]]])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784648" y="2420888"/>
          <a:ext cx="6474720" cy="792088"/>
        </p:xfrm>
        <a:graphic>
          <a:graphicData uri="http://schemas.openxmlformats.org/drawingml/2006/table">
            <a:tbl>
              <a:tblPr/>
              <a:tblGrid>
                <a:gridCol w="416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REGEXP_INSTR(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source_string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pattern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start_position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occurrence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return_option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match_parameter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]]]])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내용 개체 틀 13"/>
          <p:cNvGraphicFramePr>
            <a:graphicFrameLocks/>
          </p:cNvGraphicFramePr>
          <p:nvPr>
            <p:extLst/>
          </p:nvPr>
        </p:nvGraphicFramePr>
        <p:xfrm>
          <a:off x="1784649" y="1718575"/>
          <a:ext cx="6474719" cy="414281"/>
        </p:xfrm>
        <a:graphic>
          <a:graphicData uri="http://schemas.openxmlformats.org/drawingml/2006/table">
            <a:tbl>
              <a:tblPr/>
              <a:tblGrid>
                <a:gridCol w="416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281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940" marR="10194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REGEXP_LIKE(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source_string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pattern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match_parameter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101940" marR="10194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3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REGEXP_LIKE </a:t>
            </a:r>
            <a:r>
              <a:rPr lang="ko-KR" altLang="en-US" dirty="0">
                <a:solidFill>
                  <a:prstClr val="black"/>
                </a:solidFill>
              </a:rPr>
              <a:t>함수</a:t>
            </a:r>
            <a:endParaRPr lang="ko-KR" altLang="en-US" sz="2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3745F97-2DBA-4370-906B-8E9256B88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98285"/>
            <a:ext cx="9293225" cy="3810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5D9C9-BD29-46E3-8088-5E7A46E591C1}"/>
              </a:ext>
            </a:extLst>
          </p:cNvPr>
          <p:cNvSpPr txBox="1"/>
          <p:nvPr/>
        </p:nvSpPr>
        <p:spPr>
          <a:xfrm>
            <a:off x="704528" y="5008325"/>
            <a:ext cx="8424936" cy="1083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+mn-ea"/>
              </a:rPr>
              <a:t>i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는 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소 문자를 구분하지 않는 일치를 지정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'c'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는 대소 문자 구분 일치를 지정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'n'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은 모든 문자 일치 와일드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카드문자인마침표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(.)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가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개행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 문자와 일치하도록 허용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'm'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은 소스 문자열을 여러 줄로 처리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'x'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는 공백 문자를 무시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.(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참고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 : https://docs.oracle.com/cd/B12037_01/server.101/b10759/conditions018.htm)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74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REGEXP_LIKE </a:t>
            </a:r>
            <a:r>
              <a:rPr lang="ko-KR" altLang="en-US" dirty="0">
                <a:solidFill>
                  <a:prstClr val="black"/>
                </a:solidFill>
              </a:rPr>
              <a:t>함수</a:t>
            </a:r>
            <a:endParaRPr lang="ko-KR" altLang="en-US" sz="2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544F792-7D16-4108-A4BA-0C143D3BD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68696"/>
            <a:ext cx="9293225" cy="48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REGEXP_LIKE </a:t>
            </a:r>
            <a:r>
              <a:rPr lang="ko-KR" altLang="en-US" dirty="0">
                <a:solidFill>
                  <a:prstClr val="black"/>
                </a:solidFill>
              </a:rPr>
              <a:t>함수</a:t>
            </a:r>
            <a:endParaRPr lang="ko-KR" altLang="en-US" sz="2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AD68DC-5677-475B-A80C-25A34950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EC8E62-4D3C-4D05-9144-50BA967F9366}"/>
              </a:ext>
            </a:extLst>
          </p:cNvPr>
          <p:cNvGrpSpPr/>
          <p:nvPr/>
        </p:nvGrpSpPr>
        <p:grpSpPr>
          <a:xfrm>
            <a:off x="848544" y="1264132"/>
            <a:ext cx="8409384" cy="4897338"/>
            <a:chOff x="0" y="1123950"/>
            <a:chExt cx="9810750" cy="671036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1E16AE7-9C59-4598-B8B4-630197AD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23950"/>
              <a:ext cx="9810750" cy="23050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D21C819-3504-4DCF-A8F2-9CA637B6E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62" y="3633787"/>
              <a:ext cx="9648825" cy="420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7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REGEXP_LIKE </a:t>
            </a:r>
            <a:r>
              <a:rPr lang="ko-KR" altLang="en-US" dirty="0">
                <a:solidFill>
                  <a:prstClr val="black"/>
                </a:solidFill>
              </a:rPr>
              <a:t>함수</a:t>
            </a:r>
            <a:endParaRPr lang="ko-KR" altLang="en-US" sz="2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C0DFF46-985B-43F1-97A3-4298FB1A1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512" y="1116013"/>
            <a:ext cx="8856984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관계형 데이터베이스의</a:t>
            </a:r>
            <a:r>
              <a:rPr lang="en-US" altLang="ko-KR"/>
              <a:t> </a:t>
            </a:r>
            <a:r>
              <a:rPr lang="ko-KR" altLang="en-US"/>
              <a:t>기본 구조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56"/>
          <p:cNvGraphicFramePr>
            <a:graphicFrameLocks/>
          </p:cNvGraphicFramePr>
          <p:nvPr>
            <p:extLst/>
          </p:nvPr>
        </p:nvGraphicFramePr>
        <p:xfrm>
          <a:off x="1364601" y="3270050"/>
          <a:ext cx="7488833" cy="260722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886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6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2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일반적 개념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모델링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DB</a:t>
                      </a:r>
                      <a:r>
                        <a:rPr lang="ko-KR" sz="1400" kern="100" dirty="0"/>
                        <a:t>객체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9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데이터집합</a:t>
                      </a:r>
                      <a:r>
                        <a:rPr lang="en-US" sz="1400" kern="100" dirty="0"/>
                        <a:t>, relation, </a:t>
                      </a:r>
                      <a:endParaRPr lang="ko-KR" sz="1400" kern="100" dirty="0"/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관계집합</a:t>
                      </a:r>
                      <a:r>
                        <a:rPr lang="en-US" sz="1400" kern="100" dirty="0"/>
                        <a:t>(relationship set)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개체집합</a:t>
                      </a:r>
                      <a:r>
                        <a:rPr lang="en-US" sz="1400" kern="100" dirty="0"/>
                        <a:t>(Entity set)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/>
                        <a:t>테이블</a:t>
                      </a:r>
                      <a:r>
                        <a:rPr lang="en-US" sz="1400" kern="100"/>
                        <a:t>(Table)</a:t>
                      </a:r>
                      <a:endParaRPr lang="ko-KR" sz="1400" kern="10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9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관계집합 중 어떤 행</a:t>
                      </a:r>
                      <a:r>
                        <a:rPr lang="en-US" sz="1400" kern="100" dirty="0"/>
                        <a:t>(row)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 err="1"/>
                        <a:t>튜플</a:t>
                      </a:r>
                      <a:r>
                        <a:rPr lang="en-US" sz="1400" kern="100" dirty="0"/>
                        <a:t>(Tuple), </a:t>
                      </a:r>
                      <a:r>
                        <a:rPr lang="ko-KR" altLang="en-US" sz="1400" kern="100" dirty="0" err="1"/>
                        <a:t>엔티티</a:t>
                      </a:r>
                      <a:r>
                        <a:rPr lang="en-US" altLang="ko-KR" sz="1400" kern="100" dirty="0"/>
                        <a:t>(</a:t>
                      </a:r>
                      <a:r>
                        <a:rPr lang="en-US" sz="1400" kern="100" dirty="0"/>
                        <a:t>Entity)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레코드</a:t>
                      </a:r>
                      <a:r>
                        <a:rPr lang="en-US" sz="1400" kern="100" dirty="0"/>
                        <a:t>(Record)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9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관계집합 중 어떤 열</a:t>
                      </a:r>
                      <a:r>
                        <a:rPr lang="en-US" sz="1400" kern="100" dirty="0"/>
                        <a:t>(column)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속성</a:t>
                      </a:r>
                      <a:r>
                        <a:rPr lang="en-US" sz="1400" kern="100" dirty="0"/>
                        <a:t>(Attribute)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필드</a:t>
                      </a:r>
                      <a:r>
                        <a:rPr lang="en-US" sz="1400" kern="100" dirty="0"/>
                        <a:t>(Filed)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61813" y="1724631"/>
          <a:ext cx="4179493" cy="129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6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8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EMPNO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ENAME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JOB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DEPTNO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7839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KING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PRESIDENT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7698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BLAKES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MANAGER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7782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CLARK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MANAGER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7566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JONES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MANAGER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008304" y="1196754"/>
            <a:ext cx="6658585" cy="1788473"/>
            <a:chOff x="710420" y="939286"/>
            <a:chExt cx="3750396" cy="1285313"/>
          </a:xfrm>
        </p:grpSpPr>
        <p:sp>
          <p:nvSpPr>
            <p:cNvPr id="8" name="TextBox 7"/>
            <p:cNvSpPr txBox="1"/>
            <p:nvPr/>
          </p:nvSpPr>
          <p:spPr>
            <a:xfrm>
              <a:off x="2273884" y="939286"/>
              <a:ext cx="328648" cy="1327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attribute</a:t>
              </a:r>
              <a:endParaRPr lang="ko-KR" altLang="en-US" sz="1200" dirty="0"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9" name="직선 화살표 연결선 8"/>
            <p:cNvCxnSpPr/>
            <p:nvPr/>
          </p:nvCxnSpPr>
          <p:spPr bwMode="auto">
            <a:xfrm rot="10800000" flipV="1">
              <a:off x="1680320" y="1093173"/>
              <a:ext cx="640815" cy="216173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직선 화살표 연결선 9"/>
            <p:cNvCxnSpPr/>
            <p:nvPr/>
          </p:nvCxnSpPr>
          <p:spPr bwMode="auto">
            <a:xfrm rot="16200000" flipH="1">
              <a:off x="2429175" y="1201156"/>
              <a:ext cx="240727" cy="24761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직선 화살표 연결선 10"/>
            <p:cNvCxnSpPr/>
            <p:nvPr/>
          </p:nvCxnSpPr>
          <p:spPr bwMode="auto">
            <a:xfrm>
              <a:off x="2753182" y="1093174"/>
              <a:ext cx="727337" cy="216173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직선 화살표 연결선 11"/>
            <p:cNvCxnSpPr/>
            <p:nvPr/>
          </p:nvCxnSpPr>
          <p:spPr bwMode="auto">
            <a:xfrm rot="10800000">
              <a:off x="3768551" y="1424335"/>
              <a:ext cx="251788" cy="1588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4024263" y="1333905"/>
              <a:ext cx="412616" cy="1327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entity type</a:t>
              </a:r>
              <a:endParaRPr lang="ko-KR" altLang="en-US" sz="1200" dirty="0"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 rot="10800000">
              <a:off x="3768551" y="1549929"/>
              <a:ext cx="288032" cy="267127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직선 화살표 연결선 14"/>
            <p:cNvCxnSpPr/>
            <p:nvPr/>
          </p:nvCxnSpPr>
          <p:spPr bwMode="auto">
            <a:xfrm rot="10800000" flipV="1">
              <a:off x="3768551" y="1909967"/>
              <a:ext cx="288032" cy="288031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3801298" y="1807639"/>
              <a:ext cx="104012" cy="110594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…</a:t>
              </a:r>
              <a:endParaRPr lang="ko-KR" altLang="en-US" sz="12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21334" y="1685394"/>
              <a:ext cx="339482" cy="2654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entity </a:t>
              </a:r>
            </a:p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instance</a:t>
              </a:r>
              <a:endParaRPr lang="ko-KR" altLang="en-US" sz="12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0420" y="1837961"/>
              <a:ext cx="363861" cy="1327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entity set</a:t>
              </a:r>
              <a:endParaRPr lang="ko-KR" altLang="en-US" sz="12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9" name="왼쪽 대괄호 18"/>
            <p:cNvSpPr/>
            <p:nvPr/>
          </p:nvSpPr>
          <p:spPr bwMode="auto">
            <a:xfrm>
              <a:off x="1270041" y="1568351"/>
              <a:ext cx="79787" cy="656248"/>
            </a:xfrm>
            <a:prstGeom prst="leftBracket">
              <a:avLst>
                <a:gd name="adj" fmla="val 54189"/>
              </a:avLst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ko-KR" altLang="en-US" sz="1200">
                <a:latin typeface="돋움" pitchFamily="50" charset="-127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73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REGEXP_INSTR </a:t>
            </a:r>
            <a:r>
              <a:rPr lang="ko-KR" altLang="en-US" dirty="0"/>
              <a:t>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8A8AE28-F306-4F4D-B070-FFEE0AF54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21821"/>
            <a:ext cx="9293225" cy="49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REGEXP_INSTR </a:t>
            </a:r>
            <a:r>
              <a:rPr lang="ko-KR" altLang="en-US" dirty="0"/>
              <a:t>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FAEAEBC-0370-4D1D-A7CE-46EC40CA9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540" y="1116013"/>
            <a:ext cx="6822444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REGEXP_SUBSTR </a:t>
            </a:r>
            <a:r>
              <a:rPr lang="ko-KR" altLang="en-US" dirty="0"/>
              <a:t>함수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BCAD4D7-98C7-4FED-A5C6-10EE04E7A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1483519"/>
            <a:ext cx="88106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9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REGEXP_SUBSTR </a:t>
            </a:r>
            <a:r>
              <a:rPr lang="ko-KR" altLang="en-US" dirty="0"/>
              <a:t>함수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9750535-B3CB-4920-9A3B-7C8D6E48B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318522"/>
            <a:ext cx="9293225" cy="47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6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REGEXP_REPLACE </a:t>
            </a:r>
            <a:r>
              <a:rPr lang="ko-KR" altLang="en-US" dirty="0"/>
              <a:t>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53CF979-49F3-4946-B3ED-F57809B22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50798"/>
            <a:ext cx="9293225" cy="492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REGEXP_REPLACE </a:t>
            </a:r>
            <a:r>
              <a:rPr lang="ko-KR" altLang="en-US" dirty="0"/>
              <a:t>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A2DD3BD-66E4-4A4E-8EF7-9C254EC5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98309"/>
            <a:ext cx="9293225" cy="48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 </a:t>
            </a:r>
            <a:r>
              <a:rPr lang="ko-KR" altLang="en-US" dirty="0"/>
              <a:t>함수 실전 문제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A2A91DA-D350-4778-92D9-85F2E04D8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490272"/>
            <a:ext cx="9293225" cy="44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 </a:t>
            </a:r>
            <a:r>
              <a:rPr lang="ko-KR" altLang="en-US" dirty="0"/>
              <a:t>함수 실전 문제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2224146-5E9E-4F8D-A279-81E67E058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87" y="1116013"/>
            <a:ext cx="8899351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3.4. </a:t>
            </a:r>
            <a:r>
              <a:rPr lang="ko-KR" altLang="en-US" dirty="0"/>
              <a:t>숫자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64768" y="443711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85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311283" y="1196975"/>
          <a:ext cx="9292739" cy="4968328"/>
        </p:xfrm>
        <a:graphic>
          <a:graphicData uri="http://schemas.openxmlformats.org/drawingml/2006/table">
            <a:tbl>
              <a:tblPr/>
              <a:tblGrid>
                <a:gridCol w="2756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6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1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함수명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ROUND(</a:t>
                      </a:r>
                      <a:r>
                        <a:rPr 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column|expression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또는 값을 소수점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자리까지 반올림합니다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생략되면 소수점이 없어집니다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음수이면 소수점의 왼쪽 자리 수만큼 반올림 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TRUNC(</a:t>
                      </a:r>
                      <a:r>
                        <a:rPr 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column|expression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또는 값을 소수점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자리까지 절삭합니다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생략되면 소수점이 없어집니다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음수이면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소수점의 왼쪽 자리 수만큼 절삭됩니다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ABS(</a:t>
                      </a:r>
                      <a:r>
                        <a:rPr 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column|expression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 또는 값의 절대값을 반환하는 함수입니다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SIGN(column|expression)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또는 값이 양수인지 음수인지를 반환합니다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0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보다 클 경우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작을 경우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그리고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경우에는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CEIL(column|expression)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또는 값과 같거나 큰 가장 작은 정수를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FLOOR(column|expression)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또는 값보다 작거나 같은 가장 큰 정수를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11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REMAINDER(m, 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MOD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함수와 마찬가지로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나눈 나머지를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MOD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다른 점은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REMAINDER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함수는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타입뿐만 아니라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BINARY_DOUBLE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타입도 올 수 있습니다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POWER(m, 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제곱값을 리턴합니다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SQRT(n)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제곱근 값을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7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SIN(radian), COS(radian) TAN(radian)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radian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이용하여 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sine, cosine, tangent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계산합니다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radian = degree * (3.141592/180)</a:t>
                      </a: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7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SINH(radian), COSH(radian), TANH(radian)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radian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이용하여 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Hyperbolic sine, Hyperbolic cosine, Hyperbolic tangent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반환합니다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EXP(n)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지수값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밑으로 하는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승 값을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en-US" altLang="ko-KR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2.71828183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LN(n)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자연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밑수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지수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LOG(m,n)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기수로 이용하여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대수를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0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MOD(m, 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나눈 나머지를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자바 언어의 </a:t>
                      </a:r>
                      <a:r>
                        <a:rPr lang="en-US" altLang="ko-KR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m%n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 동일합니다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숫자 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3.4. </a:t>
            </a:r>
            <a:r>
              <a:rPr lang="ko-KR" altLang="en-US" dirty="0"/>
              <a:t>숫자 함수</a:t>
            </a:r>
          </a:p>
        </p:txBody>
      </p:sp>
    </p:spTree>
    <p:extLst>
      <p:ext uri="{BB962C8B-B14F-4D97-AF65-F5344CB8AC3E}">
        <p14:creationId xmlns:p14="http://schemas.microsoft.com/office/powerpoint/2010/main" val="8163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테이블</a:t>
            </a:r>
            <a:r>
              <a:rPr lang="en-US" altLang="ko-KR" dirty="0"/>
              <a:t>(table), </a:t>
            </a:r>
            <a:r>
              <a:rPr lang="ko-KR" altLang="en-US" dirty="0"/>
              <a:t>행</a:t>
            </a:r>
            <a:r>
              <a:rPr lang="en-US" altLang="ko-KR" dirty="0"/>
              <a:t>(row), </a:t>
            </a:r>
            <a:r>
              <a:rPr lang="ko-KR" altLang="en-US" dirty="0"/>
              <a:t>열</a:t>
            </a:r>
            <a:r>
              <a:rPr lang="en-US" altLang="ko-KR" dirty="0"/>
              <a:t>(column), </a:t>
            </a:r>
            <a:r>
              <a:rPr lang="ko-KR" altLang="en-US" dirty="0"/>
              <a:t>필드</a:t>
            </a:r>
            <a:r>
              <a:rPr lang="en-US" altLang="ko-KR" dirty="0"/>
              <a:t>(fields), PK, FK</a:t>
            </a:r>
            <a:r>
              <a:rPr lang="ko-KR" altLang="en-US" dirty="0"/>
              <a:t>등의 개념 이해가 선행되어야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" name="제목 3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</a:t>
            </a: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655035" y="2133782"/>
            <a:ext cx="7970374" cy="3599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EMPNO ENAME      JOB              MGR HIREDATE        SAL       COMM     DEPTNO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---------- ---------- --------- ---------- -------- ---------- ---------- ----------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7369 SMITH      CLERK           7902 80/12/17        800                    20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7499 ALLEN      SALESMAN        7698 81/02/20       1600        300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7521 WARD       SALESMAN        7698 81/02/22       1250        500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7566 JONES      MANAGER         7839 81/04/02       2975                    20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7654 MARTIN     SALESMAN        7698 81/09/28       1250       1400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7698 BLAKE      MANAGER         7839 81/05/01       2850           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7782 CLARK      MANAGER         7839 81/06/09       2450                    10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7788 SCOTT      ANALYST         7566 87/04/19       3000                    20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7839 KING       PRESIDENT            81/11/17       5000                    10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7844 TURNER     SALESMAN        7698 81/09/08       1500          0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7876 ADAMS      CLERK           7788 87/05/23       1100                    20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7900 JAMES      CLERK           7698 81/12/03        950           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7902 FORD       ANALYST         7566 81/12/03       3000                    20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7934 MILLER     CLERK           7782 82/01/23       1300                    10</a:t>
            </a:r>
            <a:endParaRPr lang="ko-KR" altLang="en-US" sz="1400" b="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913413" y="5161145"/>
            <a:ext cx="7495972" cy="282183"/>
          </a:xfrm>
          <a:prstGeom prst="rect">
            <a:avLst/>
          </a:prstGeom>
          <a:solidFill>
            <a:srgbClr val="FFC0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1161025" y="2187742"/>
            <a:ext cx="619033" cy="3473506"/>
          </a:xfrm>
          <a:prstGeom prst="rect">
            <a:avLst/>
          </a:prstGeom>
          <a:solidFill>
            <a:srgbClr val="00B05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2648744" y="2187742"/>
            <a:ext cx="1114258" cy="3473506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6556299" y="2766444"/>
            <a:ext cx="742838" cy="316175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7617297" y="2187742"/>
            <a:ext cx="742838" cy="3473506"/>
          </a:xfrm>
          <a:prstGeom prst="rect">
            <a:avLst/>
          </a:prstGeom>
          <a:solidFill>
            <a:srgbClr val="C000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grpSp>
        <p:nvGrpSpPr>
          <p:cNvPr id="4" name="그룹 12"/>
          <p:cNvGrpSpPr/>
          <p:nvPr/>
        </p:nvGrpSpPr>
        <p:grpSpPr>
          <a:xfrm>
            <a:off x="881923" y="1844824"/>
            <a:ext cx="402909" cy="382636"/>
            <a:chOff x="312807" y="1280389"/>
            <a:chExt cx="232484" cy="232484"/>
          </a:xfrm>
        </p:grpSpPr>
        <p:sp>
          <p:nvSpPr>
            <p:cNvPr id="35" name="타원 34"/>
            <p:cNvSpPr/>
            <p:nvPr/>
          </p:nvSpPr>
          <p:spPr bwMode="auto">
            <a:xfrm>
              <a:off x="330977" y="1298559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36" name="타원 35"/>
            <p:cNvSpPr/>
            <p:nvPr/>
          </p:nvSpPr>
          <p:spPr bwMode="auto">
            <a:xfrm>
              <a:off x="312807" y="1280389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2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  <p:grpSp>
        <p:nvGrpSpPr>
          <p:cNvPr id="5" name="그룹 13"/>
          <p:cNvGrpSpPr/>
          <p:nvPr/>
        </p:nvGrpSpPr>
        <p:grpSpPr>
          <a:xfrm>
            <a:off x="2646689" y="1797985"/>
            <a:ext cx="402909" cy="382636"/>
            <a:chOff x="312807" y="1280389"/>
            <a:chExt cx="232484" cy="232484"/>
          </a:xfrm>
        </p:grpSpPr>
        <p:sp>
          <p:nvSpPr>
            <p:cNvPr id="33" name="타원 32"/>
            <p:cNvSpPr/>
            <p:nvPr/>
          </p:nvSpPr>
          <p:spPr bwMode="auto">
            <a:xfrm>
              <a:off x="330977" y="1298559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34" name="타원 33"/>
            <p:cNvSpPr/>
            <p:nvPr/>
          </p:nvSpPr>
          <p:spPr bwMode="auto">
            <a:xfrm>
              <a:off x="312807" y="1280389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3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  <p:grpSp>
        <p:nvGrpSpPr>
          <p:cNvPr id="13" name="그룹 14"/>
          <p:cNvGrpSpPr/>
          <p:nvPr/>
        </p:nvGrpSpPr>
        <p:grpSpPr>
          <a:xfrm>
            <a:off x="7358403" y="1606204"/>
            <a:ext cx="402909" cy="382636"/>
            <a:chOff x="312807" y="1280389"/>
            <a:chExt cx="232484" cy="232484"/>
          </a:xfrm>
        </p:grpSpPr>
        <p:sp>
          <p:nvSpPr>
            <p:cNvPr id="31" name="타원 30"/>
            <p:cNvSpPr/>
            <p:nvPr/>
          </p:nvSpPr>
          <p:spPr bwMode="auto">
            <a:xfrm>
              <a:off x="330977" y="1298559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32" name="타원 31"/>
            <p:cNvSpPr/>
            <p:nvPr/>
          </p:nvSpPr>
          <p:spPr bwMode="auto">
            <a:xfrm>
              <a:off x="312807" y="1280389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4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1991" y="1748120"/>
            <a:ext cx="1628381" cy="466821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기본키</a:t>
            </a:r>
            <a:r>
              <a:rPr lang="ko-KR" altLang="en-US" sz="1100" dirty="0">
                <a:latin typeface="+mn-ea"/>
              </a:rPr>
              <a:t> 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(Primary Key Column)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497" y="4629672"/>
            <a:ext cx="828482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행</a:t>
            </a:r>
            <a:r>
              <a:rPr lang="en-US" altLang="ko-KR" sz="1100" dirty="0">
                <a:latin typeface="+mn-ea"/>
              </a:rPr>
              <a:t>(ROW)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47015" y="1790864"/>
            <a:ext cx="1403961" cy="466821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일반 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(Common column)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90031" y="1753432"/>
            <a:ext cx="1604337" cy="451432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r"/>
            <a:r>
              <a:rPr lang="ko-KR" altLang="en-US" sz="1100" dirty="0" err="1">
                <a:latin typeface="+mn-ea"/>
              </a:rPr>
              <a:t>외래키</a:t>
            </a:r>
            <a:r>
              <a:rPr lang="ko-KR" altLang="en-US" sz="1100" dirty="0">
                <a:latin typeface="+mn-ea"/>
              </a:rPr>
              <a:t> 열</a:t>
            </a:r>
            <a:endParaRPr lang="en-US" altLang="ko-KR" sz="1100" dirty="0">
              <a:latin typeface="+mn-ea"/>
            </a:endParaRPr>
          </a:p>
          <a:p>
            <a:pPr algn="r"/>
            <a:r>
              <a:rPr lang="en-US" altLang="ko-KR" sz="1100" dirty="0">
                <a:latin typeface="+mn-ea"/>
              </a:rPr>
              <a:t>(Foreign Key Column)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1563" y="2492896"/>
            <a:ext cx="894206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필드</a:t>
            </a:r>
            <a:r>
              <a:rPr lang="en-US" altLang="ko-KR" sz="1100" dirty="0">
                <a:latin typeface="+mn-ea"/>
              </a:rPr>
              <a:t>(Field)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15" name="그룹 22"/>
          <p:cNvGrpSpPr/>
          <p:nvPr/>
        </p:nvGrpSpPr>
        <p:grpSpPr>
          <a:xfrm>
            <a:off x="6305594" y="2561978"/>
            <a:ext cx="402909" cy="382632"/>
            <a:chOff x="312807" y="1220920"/>
            <a:chExt cx="232484" cy="232481"/>
          </a:xfrm>
        </p:grpSpPr>
        <p:sp>
          <p:nvSpPr>
            <p:cNvPr id="27" name="타원 26"/>
            <p:cNvSpPr/>
            <p:nvPr/>
          </p:nvSpPr>
          <p:spPr bwMode="auto">
            <a:xfrm>
              <a:off x="330977" y="1239087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28" name="타원 27"/>
            <p:cNvSpPr/>
            <p:nvPr/>
          </p:nvSpPr>
          <p:spPr bwMode="auto">
            <a:xfrm>
              <a:off x="312807" y="1220920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5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  <p:grpSp>
        <p:nvGrpSpPr>
          <p:cNvPr id="22" name="그룹 23"/>
          <p:cNvGrpSpPr/>
          <p:nvPr/>
        </p:nvGrpSpPr>
        <p:grpSpPr>
          <a:xfrm>
            <a:off x="665799" y="4892013"/>
            <a:ext cx="402909" cy="382636"/>
            <a:chOff x="312807" y="1280389"/>
            <a:chExt cx="232484" cy="232484"/>
          </a:xfrm>
        </p:grpSpPr>
        <p:sp>
          <p:nvSpPr>
            <p:cNvPr id="25" name="타원 24"/>
            <p:cNvSpPr/>
            <p:nvPr/>
          </p:nvSpPr>
          <p:spPr bwMode="auto">
            <a:xfrm>
              <a:off x="330977" y="1298559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312807" y="1280389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1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  <p:sp>
        <p:nvSpPr>
          <p:cNvPr id="39" name="모서리가 둥근 사각형 설명선 38"/>
          <p:cNvSpPr/>
          <p:nvPr/>
        </p:nvSpPr>
        <p:spPr>
          <a:xfrm>
            <a:off x="8303525" y="2442595"/>
            <a:ext cx="1524882" cy="1146410"/>
          </a:xfrm>
          <a:prstGeom prst="wedgeRoundRectCallout">
            <a:avLst>
              <a:gd name="adj1" fmla="val -51437"/>
              <a:gd name="adj2" fmla="val -6223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다른 테이블의 주 키를 참조하는 열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테이블에 따라 </a:t>
            </a:r>
            <a:r>
              <a:rPr lang="ko-KR" altLang="en-US" sz="1200" dirty="0" err="1">
                <a:solidFill>
                  <a:schemeClr val="tx1"/>
                </a:solidFill>
              </a:rPr>
              <a:t>외래키</a:t>
            </a:r>
            <a:r>
              <a:rPr lang="ko-KR" altLang="en-US" sz="1200" dirty="0">
                <a:solidFill>
                  <a:schemeClr val="tx1"/>
                </a:solidFill>
              </a:rPr>
              <a:t> 열을 포함하지 않을 수 있습니다</a:t>
            </a:r>
            <a:r>
              <a:rPr lang="en-US" altLang="ko-KR" sz="1200" dirty="0">
                <a:solidFill>
                  <a:schemeClr val="tx1"/>
                </a:solidFill>
              </a:rPr>
              <a:t>.)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242128" y="2782273"/>
            <a:ext cx="1628380" cy="987422"/>
          </a:xfrm>
          <a:prstGeom prst="wedgeRoundRectCallout">
            <a:avLst>
              <a:gd name="adj1" fmla="val -7872"/>
              <a:gd name="adj2" fmla="val -10600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필수이며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중복을 허락하지 않는 열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테이블에 따라 </a:t>
            </a:r>
            <a:r>
              <a:rPr lang="en-US" altLang="ko-KR" sz="1200" dirty="0">
                <a:solidFill>
                  <a:schemeClr val="tx1"/>
                </a:solidFill>
              </a:rPr>
              <a:t>PK</a:t>
            </a:r>
            <a:r>
              <a:rPr lang="ko-KR" altLang="en-US" sz="1200" dirty="0">
                <a:solidFill>
                  <a:schemeClr val="tx1"/>
                </a:solidFill>
              </a:rPr>
              <a:t>열이 존재하지 않을 수 있습니다</a:t>
            </a:r>
            <a:r>
              <a:rPr lang="en-US" altLang="ko-KR" sz="1200" dirty="0">
                <a:solidFill>
                  <a:schemeClr val="tx1"/>
                </a:solidFill>
              </a:rPr>
              <a:t>.)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618201" y="4003961"/>
            <a:ext cx="699286" cy="312623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6674149" y="3698684"/>
            <a:ext cx="676198" cy="282155"/>
          </a:xfrm>
          <a:prstGeom prst="rect">
            <a:avLst/>
          </a:prstGeom>
          <a:solidFill>
            <a:schemeClr val="bg1"/>
          </a:solidFill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100" dirty="0">
                <a:latin typeface="+mn-ea"/>
              </a:rPr>
              <a:t>Null </a:t>
            </a:r>
            <a:r>
              <a:rPr lang="ko-KR" altLang="en-US" sz="1100" dirty="0">
                <a:latin typeface="+mn-ea"/>
              </a:rPr>
              <a:t>값</a:t>
            </a:r>
          </a:p>
        </p:txBody>
      </p:sp>
      <p:grpSp>
        <p:nvGrpSpPr>
          <p:cNvPr id="43" name="그룹 21"/>
          <p:cNvGrpSpPr/>
          <p:nvPr/>
        </p:nvGrpSpPr>
        <p:grpSpPr>
          <a:xfrm>
            <a:off x="6370590" y="3695969"/>
            <a:ext cx="394279" cy="377369"/>
            <a:chOff x="151410" y="1260210"/>
            <a:chExt cx="227505" cy="229284"/>
          </a:xfrm>
        </p:grpSpPr>
        <p:sp>
          <p:nvSpPr>
            <p:cNvPr id="44" name="타원 43"/>
            <p:cNvSpPr/>
            <p:nvPr/>
          </p:nvSpPr>
          <p:spPr bwMode="auto">
            <a:xfrm>
              <a:off x="164601" y="1275180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46" name="타원 45"/>
            <p:cNvSpPr/>
            <p:nvPr/>
          </p:nvSpPr>
          <p:spPr bwMode="auto">
            <a:xfrm>
              <a:off x="151410" y="1260210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6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5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ROUND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3.4. </a:t>
            </a:r>
            <a:r>
              <a:rPr lang="ko-KR" altLang="en-US" dirty="0"/>
              <a:t>숫자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2255C18-248C-477C-B75A-FA71F897D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84396"/>
            <a:ext cx="9293225" cy="505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2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TRUNC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3.4. </a:t>
            </a:r>
            <a:r>
              <a:rPr lang="ko-KR" altLang="en-US" dirty="0"/>
              <a:t>숫자 함수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37A0A16-E405-45FE-AC28-3603E3BFA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51529"/>
            <a:ext cx="9293225" cy="51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3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2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4627A04-5F3E-427F-A244-18F29704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478" y="1116013"/>
            <a:ext cx="7972569" cy="51927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 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</p:spTree>
    <p:extLst>
      <p:ext uri="{BB962C8B-B14F-4D97-AF65-F5344CB8AC3E}">
        <p14:creationId xmlns:p14="http://schemas.microsoft.com/office/powerpoint/2010/main" val="16182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 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DAAC9DB-6998-4A50-B1ED-39B9F833F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633621"/>
            <a:ext cx="9293225" cy="41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날짜의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D220ABE-001D-4F6E-8069-A416FFA3D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510117"/>
            <a:ext cx="9293225" cy="44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날짜의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DACB7CB-EB5A-4BAC-926F-C3955AA1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336" y="1116013"/>
            <a:ext cx="8056853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날짜의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A02DAB1-7FD4-4805-85AB-F8662AB61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94142"/>
            <a:ext cx="9293225" cy="48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MONTHS_BETWEEN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6763192-3149-4330-B431-34C876EB6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19726"/>
            <a:ext cx="9293225" cy="51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ADD_MONTHS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59CACA9-86D9-4247-8D77-B3814B270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445290"/>
            <a:ext cx="9293225" cy="45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Master Slide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PubWorld돋움체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19050">
          <a:solidFill>
            <a:srgbClr val="F6407D"/>
          </a:solidFill>
          <a:prstDash val="solid"/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17513</TotalTime>
  <Words>13724</Words>
  <Application>Microsoft Office PowerPoint</Application>
  <PresentationFormat>A4 용지(210x297mm)</PresentationFormat>
  <Paragraphs>3752</Paragraphs>
  <Slides>405</Slides>
  <Notes>8</Notes>
  <HiddenSlides>1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405</vt:i4>
      </vt:variant>
    </vt:vector>
  </HeadingPairs>
  <TitlesOfParts>
    <vt:vector size="425" baseType="lpstr">
      <vt:lpstr>Times New Roman</vt:lpstr>
      <vt:lpstr>나눔고딕</vt:lpstr>
      <vt:lpstr>Open Sans</vt:lpstr>
      <vt:lpstr>Arial</vt:lpstr>
      <vt:lpstr>한컴바탕</vt:lpstr>
      <vt:lpstr>궁서</vt:lpstr>
      <vt:lpstr>D2Coding</vt:lpstr>
      <vt:lpstr>맑은 고딕</vt:lpstr>
      <vt:lpstr>돋움</vt:lpstr>
      <vt:lpstr>돋움체</vt:lpstr>
      <vt:lpstr>Calibri</vt:lpstr>
      <vt:lpstr>Consolas</vt:lpstr>
      <vt:lpstr>나눔바른고딕</vt:lpstr>
      <vt:lpstr>나눔명조</vt:lpstr>
      <vt:lpstr>굴림</vt:lpstr>
      <vt:lpstr>Wingdings</vt:lpstr>
      <vt:lpstr>KoPubWorld돋움체 Medium</vt:lpstr>
      <vt:lpstr>KoPubWorld돋움체 Bold</vt:lpstr>
      <vt:lpstr>나눔명조 ExtraBold</vt:lpstr>
      <vt:lpstr>Contents Master Slide </vt:lpstr>
      <vt:lpstr>오라클 기초</vt:lpstr>
      <vt:lpstr>1. 데이터베이스 소개</vt:lpstr>
      <vt:lpstr>1.1 개요</vt:lpstr>
      <vt:lpstr>관계형 데이터베이스 역사</vt:lpstr>
      <vt:lpstr>관계형 데이터베이스 정의</vt:lpstr>
      <vt:lpstr>관계형 데이터베이스 특징</vt:lpstr>
      <vt:lpstr>엔티티(Entity) 관계 모델</vt:lpstr>
      <vt:lpstr>관계형 데이터베이스의 기본 구조</vt:lpstr>
      <vt:lpstr>테이블</vt:lpstr>
      <vt:lpstr>SQL을 사용한 RDBMS와의 통신</vt:lpstr>
      <vt:lpstr>1.2. 오라클 데이터베이스관리 시스템</vt:lpstr>
      <vt:lpstr>실습 프로그램</vt:lpstr>
      <vt:lpstr>hr 계정 초기화 하기(11g)</vt:lpstr>
      <vt:lpstr>hr 계정 초기화 하기(18c)</vt:lpstr>
      <vt:lpstr>SQL Developer</vt:lpstr>
      <vt:lpstr>SQL Developer</vt:lpstr>
      <vt:lpstr>SQL Developer 연결 설정</vt:lpstr>
      <vt:lpstr>쿼리 실행</vt:lpstr>
      <vt:lpstr>SQL 문장</vt:lpstr>
      <vt:lpstr>Sample Table</vt:lpstr>
      <vt:lpstr>deptartments table</vt:lpstr>
      <vt:lpstr>employees table</vt:lpstr>
      <vt:lpstr>employees table</vt:lpstr>
      <vt:lpstr>2. SELECT문을 이용한 데이터 조회</vt:lpstr>
      <vt:lpstr>2.1 SELECT 문장</vt:lpstr>
      <vt:lpstr>SELECT</vt:lpstr>
      <vt:lpstr>SELECT</vt:lpstr>
      <vt:lpstr>SQL 문장 작성</vt:lpstr>
      <vt:lpstr>모든 열 선택</vt:lpstr>
      <vt:lpstr>특정 열 선택</vt:lpstr>
      <vt:lpstr>기본 표시 형식</vt:lpstr>
      <vt:lpstr>연산자 우선순위</vt:lpstr>
      <vt:lpstr>NULL의 정의</vt:lpstr>
      <vt:lpstr>열 별칭(alias) 정의</vt:lpstr>
      <vt:lpstr>리터럴(literal) 문자 스트링과 연결 연산자</vt:lpstr>
      <vt:lpstr>중복 행과 DISTINCT</vt:lpstr>
      <vt:lpstr>ROWNUM, ROWID 의사열(Pseudo column)</vt:lpstr>
      <vt:lpstr>2.2. 데이터 제한</vt:lpstr>
      <vt:lpstr>데이터 제한</vt:lpstr>
      <vt:lpstr>선택된 행 제한</vt:lpstr>
      <vt:lpstr>문자 스트링과 날짜</vt:lpstr>
      <vt:lpstr>비교 연산자</vt:lpstr>
      <vt:lpstr>BETWEEN 연산자</vt:lpstr>
      <vt:lpstr>IN 연산자</vt:lpstr>
      <vt:lpstr>LIKE 연산자</vt:lpstr>
      <vt:lpstr>LIKE 연산자 활용</vt:lpstr>
      <vt:lpstr>IS NULL 연산자</vt:lpstr>
      <vt:lpstr>논리 연산자</vt:lpstr>
      <vt:lpstr>논리 연산자</vt:lpstr>
      <vt:lpstr>2.3. 데이터 정렬</vt:lpstr>
      <vt:lpstr>데이터 정렬</vt:lpstr>
      <vt:lpstr>내림차순 정렬</vt:lpstr>
      <vt:lpstr>열 별칭 또는 순서를 이용한 정렬</vt:lpstr>
      <vt:lpstr>3. 함수</vt:lpstr>
      <vt:lpstr>3.1. 함수</vt:lpstr>
      <vt:lpstr>함수</vt:lpstr>
      <vt:lpstr>함수의 종류</vt:lpstr>
      <vt:lpstr>단일 행 함수</vt:lpstr>
      <vt:lpstr>단일행 함수 종류</vt:lpstr>
      <vt:lpstr>3.2. 문자 조작 함수</vt:lpstr>
      <vt:lpstr>문자열 함수</vt:lpstr>
      <vt:lpstr>LOWER, INITCAP, UPPER</vt:lpstr>
      <vt:lpstr>LENGTH, INSTR</vt:lpstr>
      <vt:lpstr>SUBSTR, CONCAT</vt:lpstr>
      <vt:lpstr>LPAD, RPAD</vt:lpstr>
      <vt:lpstr>LTRIM, RTRIM</vt:lpstr>
      <vt:lpstr>REPLACE, TRANSLATE</vt:lpstr>
      <vt:lpstr>문자열 조작 실전 문제</vt:lpstr>
      <vt:lpstr>3.3. 정규표현식(Regular Expression) 함수</vt:lpstr>
      <vt:lpstr>정규표현식(Regular Expression) 함수</vt:lpstr>
      <vt:lpstr>정규 표현식</vt:lpstr>
      <vt:lpstr>횟수 지정 메타문자</vt:lpstr>
      <vt:lpstr>메타문자</vt:lpstr>
      <vt:lpstr>문자 클래스</vt:lpstr>
      <vt:lpstr>정규 표현식 함수 구문</vt:lpstr>
      <vt:lpstr>REGEXP_LIKE 함수</vt:lpstr>
      <vt:lpstr>REGEXP_LIKE 함수</vt:lpstr>
      <vt:lpstr>REGEXP_LIKE 함수</vt:lpstr>
      <vt:lpstr>REGEXP_LIKE 함수</vt:lpstr>
      <vt:lpstr>REGEXP_INSTR 함수</vt:lpstr>
      <vt:lpstr>REGEXP_INSTR 함수</vt:lpstr>
      <vt:lpstr>REGEXP_SUBSTR 함수 </vt:lpstr>
      <vt:lpstr>REGEXP_SUBSTR 함수 </vt:lpstr>
      <vt:lpstr>REGEXP_REPLACE 함수</vt:lpstr>
      <vt:lpstr>REGEXP_REPLACE 함수</vt:lpstr>
      <vt:lpstr>REGEXP 함수 실전 문제</vt:lpstr>
      <vt:lpstr>REGEXP 함수 실전 문제</vt:lpstr>
      <vt:lpstr>3.4. 숫자 함수</vt:lpstr>
      <vt:lpstr>숫자 함수</vt:lpstr>
      <vt:lpstr>ROUND</vt:lpstr>
      <vt:lpstr>TRUNC</vt:lpstr>
      <vt:lpstr>3.5. 날짜 함수</vt:lpstr>
      <vt:lpstr>날짜 함수</vt:lpstr>
      <vt:lpstr>날짜 함수</vt:lpstr>
      <vt:lpstr>날짜의 연산</vt:lpstr>
      <vt:lpstr>날짜의 연산</vt:lpstr>
      <vt:lpstr>날짜의 함수</vt:lpstr>
      <vt:lpstr>MONTHS_BETWEEN</vt:lpstr>
      <vt:lpstr>ADD_MONTHS</vt:lpstr>
      <vt:lpstr>NEXT_DAY</vt:lpstr>
      <vt:lpstr>LAST_DAY</vt:lpstr>
      <vt:lpstr>ROUND, TRUNC</vt:lpstr>
      <vt:lpstr>ROUND, TRUNC</vt:lpstr>
      <vt:lpstr>3.6. 변환 함수</vt:lpstr>
      <vt:lpstr>변환 함수</vt:lpstr>
      <vt:lpstr>암시적 형변환</vt:lpstr>
      <vt:lpstr>명시적 형변환</vt:lpstr>
      <vt:lpstr>날짜를 문자로 변환 : TO_CHAR(date, 'fmt') </vt:lpstr>
      <vt:lpstr>날짜 형식 모델 요소</vt:lpstr>
      <vt:lpstr>시간 형식 모델 요소 및 접미사</vt:lpstr>
      <vt:lpstr>TO_CHAR 함수 사용</vt:lpstr>
      <vt:lpstr>숫자를 문자로 변환 : TO_CHAR(number, 'fmt') </vt:lpstr>
      <vt:lpstr>TO_CHAR 함수 사용</vt:lpstr>
      <vt:lpstr>TO_NUMBER</vt:lpstr>
      <vt:lpstr>TO_DATE</vt:lpstr>
      <vt:lpstr>NVL</vt:lpstr>
      <vt:lpstr>NVL2</vt:lpstr>
      <vt:lpstr>COALESCE</vt:lpstr>
      <vt:lpstr>LNNVL</vt:lpstr>
      <vt:lpstr>DECODE</vt:lpstr>
      <vt:lpstr>DECODE</vt:lpstr>
      <vt:lpstr>CASE ~ WHEN ~ THEN</vt:lpstr>
      <vt:lpstr>CASE ~ WHEN ~ THEN</vt:lpstr>
      <vt:lpstr>중첩 함수</vt:lpstr>
      <vt:lpstr>3.7. 집합 연산자</vt:lpstr>
      <vt:lpstr>집합 연산자</vt:lpstr>
      <vt:lpstr>집합연산자</vt:lpstr>
      <vt:lpstr>집합연산자</vt:lpstr>
      <vt:lpstr>집합연산자</vt:lpstr>
      <vt:lpstr>집합연산자</vt:lpstr>
      <vt:lpstr>4. 그룹 함수를 이용한 데이터 집계</vt:lpstr>
      <vt:lpstr>4.1. 그룹 함수</vt:lpstr>
      <vt:lpstr>그룹 함수</vt:lpstr>
      <vt:lpstr>AVG, SUM, MIN, MAX 함수 </vt:lpstr>
      <vt:lpstr>COUNT 함수</vt:lpstr>
      <vt:lpstr>STDDEV, VARIANCE 함수</vt:lpstr>
      <vt:lpstr>그룹 함수와 NULL 값</vt:lpstr>
      <vt:lpstr>4.2. GROUP BY</vt:lpstr>
      <vt:lpstr>GROUP BY</vt:lpstr>
      <vt:lpstr>GROUP BY 사용</vt:lpstr>
      <vt:lpstr>하나 이상의 열로 그룹화</vt:lpstr>
      <vt:lpstr>하나 이상의 열로 그룹화</vt:lpstr>
      <vt:lpstr>그룹 함수를 잘 못 사용한 질의</vt:lpstr>
      <vt:lpstr>4.3. HAVING</vt:lpstr>
      <vt:lpstr>HAVING</vt:lpstr>
      <vt:lpstr>HAVING 절 사용</vt:lpstr>
      <vt:lpstr>4.4. GROUPING SETS</vt:lpstr>
      <vt:lpstr>GROUPING SETS</vt:lpstr>
      <vt:lpstr>UNION ALL을 이용</vt:lpstr>
      <vt:lpstr>GROUPING SETS 이용</vt:lpstr>
      <vt:lpstr>두 개 이상의 열을 이용한 그룹화에 사용 </vt:lpstr>
      <vt:lpstr>4.5. ROLLUP, CUBE</vt:lpstr>
      <vt:lpstr>ROLLUP, CUBE</vt:lpstr>
      <vt:lpstr>ROLLUP 사용</vt:lpstr>
      <vt:lpstr>CUBE 사용</vt:lpstr>
      <vt:lpstr>4.6. GROUPING</vt:lpstr>
      <vt:lpstr>GROUPING</vt:lpstr>
      <vt:lpstr>4.7. GROUPING_ID</vt:lpstr>
      <vt:lpstr>GROUPING_ID</vt:lpstr>
      <vt:lpstr>GROUPING_ID 사용</vt:lpstr>
      <vt:lpstr>5. 분석 함수</vt:lpstr>
      <vt:lpstr>5.1. 분석 함수</vt:lpstr>
      <vt:lpstr>분석 함수</vt:lpstr>
      <vt:lpstr>Ranking, Distribution, Windowing, Reporting</vt:lpstr>
      <vt:lpstr>순위 구하기 함수 - RANK, DENSE_RANK, ROW_NUMBER</vt:lpstr>
      <vt:lpstr>가상순위와 분포 - CUME_DIST, PERCENT_RANK</vt:lpstr>
      <vt:lpstr>비율함수 - RATIO_TO_REPORT</vt:lpstr>
      <vt:lpstr>분배 함수 - NTILE</vt:lpstr>
      <vt:lpstr>LAG, LEAD</vt:lpstr>
      <vt:lpstr>LISTAGG</vt:lpstr>
      <vt:lpstr>5.2. 윈도우 절(Windowing)</vt:lpstr>
      <vt:lpstr>윈도우 절</vt:lpstr>
      <vt:lpstr>윈도우 절 함수</vt:lpstr>
      <vt:lpstr>Window 함수 - FIRST_VALUE 와 LAST_VALUE</vt:lpstr>
      <vt:lpstr>윈도우 절 사용</vt:lpstr>
      <vt:lpstr>5.3. 선형회귀 함수(Linear Regression Functions)</vt:lpstr>
      <vt:lpstr>선형회귀 함수</vt:lpstr>
      <vt:lpstr>REGR_AVGX(y, x), REGR_AVGY(y, x)</vt:lpstr>
      <vt:lpstr>REGR_COUNT(y, x)</vt:lpstr>
      <vt:lpstr>REGR_SLOPE(y, x), REGR_INTERCEPT(y, x)</vt:lpstr>
      <vt:lpstr>REGR_R2(y, x)</vt:lpstr>
      <vt:lpstr>5.4. 피벗 테이블</vt:lpstr>
      <vt:lpstr>스프레드시트 형식 vs. 관계형 데이터베이스 형식</vt:lpstr>
      <vt:lpstr>행 단위로 저장된 데이터</vt:lpstr>
      <vt:lpstr>열 단위로 저장된 데이터</vt:lpstr>
      <vt:lpstr>행 단위 vs. 열 단위</vt:lpstr>
      <vt:lpstr>PIVOT</vt:lpstr>
      <vt:lpstr>PIVOT</vt:lpstr>
      <vt:lpstr>PIVOT</vt:lpstr>
      <vt:lpstr>UNPIVOT</vt:lpstr>
      <vt:lpstr>UNPIVOT</vt:lpstr>
      <vt:lpstr>UNPIVOT</vt:lpstr>
      <vt:lpstr>6. 조인을 이용한 다중 테이블 검색</vt:lpstr>
      <vt:lpstr>6.1. JOIN 이란?</vt:lpstr>
      <vt:lpstr>JOIN 이란?</vt:lpstr>
      <vt:lpstr>HR 스키마의 테이블 ERD</vt:lpstr>
      <vt:lpstr>6.2. 오라클 JOIN</vt:lpstr>
      <vt:lpstr>오라클 JOIN</vt:lpstr>
      <vt:lpstr>CARTESIAN PRODUCT</vt:lpstr>
      <vt:lpstr>EQUI JOIN</vt:lpstr>
      <vt:lpstr>SELF JOIN</vt:lpstr>
      <vt:lpstr>SELF JOIN</vt:lpstr>
      <vt:lpstr>NON-EQUI JOIN</vt:lpstr>
      <vt:lpstr>OUTER JOIN</vt:lpstr>
      <vt:lpstr>OUTER JOIN</vt:lpstr>
      <vt:lpstr>6.3. ANSI JOIN</vt:lpstr>
      <vt:lpstr>ANSI JOIN</vt:lpstr>
      <vt:lpstr>CROSS JOIN</vt:lpstr>
      <vt:lpstr>NATURAL JOIN</vt:lpstr>
      <vt:lpstr>USING JOIN</vt:lpstr>
      <vt:lpstr>ON JOIN</vt:lpstr>
      <vt:lpstr>여러 테이블의 조인</vt:lpstr>
      <vt:lpstr>WHERE 절과의 혼용</vt:lpstr>
      <vt:lpstr>ON 절에 WHERE 절 조건의 추가</vt:lpstr>
      <vt:lpstr>OUTER JOIN</vt:lpstr>
      <vt:lpstr>OUTER JOIN</vt:lpstr>
      <vt:lpstr>7. 서브쿼리</vt:lpstr>
      <vt:lpstr>7.1. 서브쿼리</vt:lpstr>
      <vt:lpstr>서브쿼리</vt:lpstr>
      <vt:lpstr>서브쿼리</vt:lpstr>
      <vt:lpstr>서브쿼리</vt:lpstr>
      <vt:lpstr>서브쿼리</vt:lpstr>
      <vt:lpstr>7.2. 단일 행 서브쿼리</vt:lpstr>
      <vt:lpstr>단일 행 서브쿼리</vt:lpstr>
      <vt:lpstr>단일 행 서브쿼리</vt:lpstr>
      <vt:lpstr>7.3. 다중 행 서브쿼리</vt:lpstr>
      <vt:lpstr>다중 행 서브쿼리</vt:lpstr>
      <vt:lpstr>다중 행 서브쿼리</vt:lpstr>
      <vt:lpstr>ANY, ALL</vt:lpstr>
      <vt:lpstr>IN</vt:lpstr>
      <vt:lpstr>EXISTS</vt:lpstr>
      <vt:lpstr>7.4. 상호연관(Correlated) 서브쿼리</vt:lpstr>
      <vt:lpstr>상호연관(Correlated) 서브쿼리</vt:lpstr>
      <vt:lpstr>7.5. 스칼라(Scalar) 서브쿼리</vt:lpstr>
      <vt:lpstr>스칼라(Scalar) 서브쿼리</vt:lpstr>
      <vt:lpstr>스칼라(Scalar) 서브쿼리</vt:lpstr>
      <vt:lpstr>7.6. 인라인 뷰(Inline View)</vt:lpstr>
      <vt:lpstr>인라인 뷰(Inline View)</vt:lpstr>
      <vt:lpstr>7.7. 3중 쿼리와 Top-N 쿼리</vt:lpstr>
      <vt:lpstr>rownum을 이용한 Top-N 쿼리</vt:lpstr>
      <vt:lpstr>rownum을 이용한 Top-N 쿼리</vt:lpstr>
      <vt:lpstr>FETCH절을 이용한 Top-N 쿼리</vt:lpstr>
      <vt:lpstr>7.8. 계층형 쿼리(Hierarchical Query)</vt:lpstr>
      <vt:lpstr>7.8. 계층형 쿼리(Hierarchical Query)</vt:lpstr>
      <vt:lpstr>7.8. 계층형 쿼리(Hierarchical Query)</vt:lpstr>
      <vt:lpstr>7.8. 계층형 쿼리(Hierarchical Query)</vt:lpstr>
      <vt:lpstr>7.8. 계층형 쿼리(Hierarchical Query)</vt:lpstr>
      <vt:lpstr>7.8. 계층형 쿼리(Hierarchical Query)</vt:lpstr>
      <vt:lpstr>8. 데이터 조작(DML)</vt:lpstr>
      <vt:lpstr>8.1. DML(Data Manipulation Language)</vt:lpstr>
      <vt:lpstr>DML(Data Manipulation Language)</vt:lpstr>
      <vt:lpstr>DML(Data Manipulation Language)</vt:lpstr>
      <vt:lpstr>8.2. CTAS</vt:lpstr>
      <vt:lpstr>CTAS</vt:lpstr>
      <vt:lpstr>CTAS</vt:lpstr>
      <vt:lpstr>8.3. INSERT</vt:lpstr>
      <vt:lpstr>INSERT</vt:lpstr>
      <vt:lpstr>테이블 구조 확인</vt:lpstr>
      <vt:lpstr>새로운 행 삽입</vt:lpstr>
      <vt:lpstr>새로운 행 삽입</vt:lpstr>
      <vt:lpstr>다른 테이블로부터 행 복사</vt:lpstr>
      <vt:lpstr>다른 테이블로부터 행 복사</vt:lpstr>
      <vt:lpstr>8.4. UPDATE</vt:lpstr>
      <vt:lpstr>UPDATE</vt:lpstr>
      <vt:lpstr>UPDATE</vt:lpstr>
      <vt:lpstr>테이블 행 갱신</vt:lpstr>
      <vt:lpstr>서브쿼리로 다중 열 갱신</vt:lpstr>
      <vt:lpstr>서브쿼리로 다중 열 갱신</vt:lpstr>
      <vt:lpstr>8.5. DELETE</vt:lpstr>
      <vt:lpstr>DELETE</vt:lpstr>
      <vt:lpstr>DELETE</vt:lpstr>
      <vt:lpstr>행 삭제</vt:lpstr>
      <vt:lpstr>행 삭제</vt:lpstr>
      <vt:lpstr>다른 테이블을 이용한 행 삭제</vt:lpstr>
      <vt:lpstr>다른 테이블을 이용한 행 삭제</vt:lpstr>
      <vt:lpstr>RETURNING 절</vt:lpstr>
      <vt:lpstr>8.6. MERGE</vt:lpstr>
      <vt:lpstr>MERGE</vt:lpstr>
      <vt:lpstr>MERGE</vt:lpstr>
      <vt:lpstr>MERGE</vt:lpstr>
      <vt:lpstr>8.7. MULTIPLE INSERT</vt:lpstr>
      <vt:lpstr>MULTIPLE INSERT 구문</vt:lpstr>
      <vt:lpstr>UNCONDTIONAL INSERT ALL</vt:lpstr>
      <vt:lpstr>UNCONDTIONAL INSERT ALL</vt:lpstr>
      <vt:lpstr>UNCONDTIONAL INSERT ALL</vt:lpstr>
      <vt:lpstr>CONDTIONAL INSERT ALL</vt:lpstr>
      <vt:lpstr>CONDTIONAL INSERT ALL</vt:lpstr>
      <vt:lpstr>CONDTIONAL INSERT FIRST</vt:lpstr>
      <vt:lpstr>CONDTIONAL INSERT FIRST</vt:lpstr>
      <vt:lpstr>PIVOTING INSERT</vt:lpstr>
      <vt:lpstr>PIVOTING INSERT</vt:lpstr>
      <vt:lpstr>PIVOTING INSERT</vt:lpstr>
      <vt:lpstr>9. 트랜잭션(Transaction)</vt:lpstr>
      <vt:lpstr>9.1. 트랜잭션</vt:lpstr>
      <vt:lpstr>트랜잭션</vt:lpstr>
      <vt:lpstr>트랜잭션</vt:lpstr>
      <vt:lpstr>트랜잭션</vt:lpstr>
      <vt:lpstr>트랜잭션</vt:lpstr>
      <vt:lpstr>암시적 트랜잭션</vt:lpstr>
      <vt:lpstr>AUTOCOMMIT</vt:lpstr>
      <vt:lpstr>SAVEPOINT와 ROLLBACK</vt:lpstr>
      <vt:lpstr>9.2. LOCK</vt:lpstr>
      <vt:lpstr>읽기 일관성</vt:lpstr>
      <vt:lpstr>LOCK의 종류</vt:lpstr>
      <vt:lpstr>LOCK의 종류</vt:lpstr>
      <vt:lpstr>DML과 LOCK</vt:lpstr>
      <vt:lpstr>10. 테이블 생성과 관리</vt:lpstr>
      <vt:lpstr>10.1. 테이블 생성(CREATE TABLE)</vt:lpstr>
      <vt:lpstr>이름 만드는 규칙</vt:lpstr>
      <vt:lpstr>데이터 타입</vt:lpstr>
      <vt:lpstr>CREATE TABLE</vt:lpstr>
      <vt:lpstr>CREATE TABLE</vt:lpstr>
      <vt:lpstr>서브쿼리를 사용한 테이블 생성</vt:lpstr>
      <vt:lpstr>서브쿼리를 사용한 테이블 생성</vt:lpstr>
      <vt:lpstr>10.2. 테이블 구조 변경(ALTER TABLE)</vt:lpstr>
      <vt:lpstr>ALTER TABLE</vt:lpstr>
      <vt:lpstr>열 추가</vt:lpstr>
      <vt:lpstr>열 추가</vt:lpstr>
      <vt:lpstr>열 수정</vt:lpstr>
      <vt:lpstr>열 수정</vt:lpstr>
      <vt:lpstr>열 삭제</vt:lpstr>
      <vt:lpstr>열 삭제</vt:lpstr>
      <vt:lpstr>열 이름 변경</vt:lpstr>
      <vt:lpstr>열 이름 변경</vt:lpstr>
      <vt:lpstr>SET UNUSED</vt:lpstr>
      <vt:lpstr>SET UNUSED</vt:lpstr>
      <vt:lpstr>SET UNUSED</vt:lpstr>
      <vt:lpstr>객체 이름 변경</vt:lpstr>
      <vt:lpstr>10.3. 테이블 삭제(DROP TABLE)</vt:lpstr>
      <vt:lpstr>테이블 삭제</vt:lpstr>
      <vt:lpstr>테이블 삭제</vt:lpstr>
      <vt:lpstr>10.4. 테이블 데이터 비우기(TRUNCATE)</vt:lpstr>
      <vt:lpstr>테이블 데이터 비우기</vt:lpstr>
      <vt:lpstr>테이블 데이터 비우기</vt:lpstr>
      <vt:lpstr>11. 제약조건(Constraints)</vt:lpstr>
      <vt:lpstr>11.1. 제약조건이란?</vt:lpstr>
      <vt:lpstr>제약조건이란?</vt:lpstr>
      <vt:lpstr>제약조건 정의</vt:lpstr>
      <vt:lpstr>열 레벨 제약조건</vt:lpstr>
      <vt:lpstr>열 레벨 제약조건</vt:lpstr>
      <vt:lpstr>테이블 레벨 제약조건</vt:lpstr>
      <vt:lpstr>테이블 레벨 제약조건</vt:lpstr>
      <vt:lpstr>11.2. 제약조건 종류</vt:lpstr>
      <vt:lpstr>NOT NULL</vt:lpstr>
      <vt:lpstr>PRIMARY KEY</vt:lpstr>
      <vt:lpstr>UNIQUE</vt:lpstr>
      <vt:lpstr>FOREIGN KEY</vt:lpstr>
      <vt:lpstr>CHECK</vt:lpstr>
      <vt:lpstr>11.3. 제약조건 관리</vt:lpstr>
      <vt:lpstr>제약조건 관리</vt:lpstr>
      <vt:lpstr>제약조건 관리</vt:lpstr>
      <vt:lpstr>제약조건 비활성화</vt:lpstr>
      <vt:lpstr>제약조건 비활성화</vt:lpstr>
      <vt:lpstr>제약조건 활성화</vt:lpstr>
      <vt:lpstr>제약조건 활성화</vt:lpstr>
      <vt:lpstr>12. 뷰(View)</vt:lpstr>
      <vt:lpstr>12.1. 뷰(View)</vt:lpstr>
      <vt:lpstr>뷰(View)</vt:lpstr>
      <vt:lpstr>뷰 사용의 목적</vt:lpstr>
      <vt:lpstr>단순 뷰와 복합 뷰</vt:lpstr>
      <vt:lpstr>12.2. 뷰 생성, 데이터 검색, 수정, 삭제</vt:lpstr>
      <vt:lpstr>뷰 생성 권한</vt:lpstr>
      <vt:lpstr>뷰 생성</vt:lpstr>
      <vt:lpstr>뷰 생성하기</vt:lpstr>
      <vt:lpstr>뷰 생성 서브쿼리에서 별칭 사용하기</vt:lpstr>
      <vt:lpstr>뷰 질의</vt:lpstr>
      <vt:lpstr>뷰 수정</vt:lpstr>
      <vt:lpstr>복합 뷰 생성</vt:lpstr>
      <vt:lpstr>뷰 삭제</vt:lpstr>
      <vt:lpstr>12.3. 뷰를 이용한 DML 연산</vt:lpstr>
      <vt:lpstr>뷰에서 DML연산 실행 규칙</vt:lpstr>
      <vt:lpstr>삭제가 안되는 경우</vt:lpstr>
      <vt:lpstr>수정이 안되는 경우</vt:lpstr>
      <vt:lpstr>입력이 안되는 경우</vt:lpstr>
      <vt:lpstr>WITH CHECK OPTION</vt:lpstr>
      <vt:lpstr>WITH CHECK OPTION</vt:lpstr>
      <vt:lpstr>WITH READ ONLY</vt:lpstr>
      <vt:lpstr>WITH READ ONLY</vt:lpstr>
      <vt:lpstr>12.4. 인라인 뷰(Inline View)</vt:lpstr>
      <vt:lpstr>인라인 뷰</vt:lpstr>
      <vt:lpstr>13. 시퀀스, 인덱스, 동의어</vt:lpstr>
      <vt:lpstr>13.1. SEQUENCE</vt:lpstr>
      <vt:lpstr>SEQUENCE</vt:lpstr>
      <vt:lpstr>시퀀스 생성</vt:lpstr>
      <vt:lpstr>시퀀스 확인</vt:lpstr>
      <vt:lpstr>NEXTVAL과 CURRVAL</vt:lpstr>
      <vt:lpstr>시퀀스 사용</vt:lpstr>
      <vt:lpstr>시퀀스 수정</vt:lpstr>
      <vt:lpstr>시퀀스 삭제</vt:lpstr>
      <vt:lpstr>13.2. INDEX</vt:lpstr>
      <vt:lpstr>INDEX</vt:lpstr>
      <vt:lpstr>인덱스 생성</vt:lpstr>
      <vt:lpstr>인덱스 생성 전 실행계획</vt:lpstr>
      <vt:lpstr>인덱스 생성 후 실행계획</vt:lpstr>
      <vt:lpstr>인덱스 삭제</vt:lpstr>
      <vt:lpstr>인덱스는 언제 만들어야 하나요?</vt:lpstr>
      <vt:lpstr>인덱스 확인</vt:lpstr>
      <vt:lpstr>인덱스 종류</vt:lpstr>
      <vt:lpstr>비트맵 인덱스</vt:lpstr>
      <vt:lpstr>Unique 인덱스</vt:lpstr>
      <vt:lpstr>함수기반 인덱스</vt:lpstr>
      <vt:lpstr>복합 인덱스</vt:lpstr>
      <vt:lpstr>13.3. SYNONYM</vt:lpstr>
      <vt:lpstr>SYNONYM</vt:lpstr>
      <vt:lpstr>동의어 생성과 제거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허진경</dc:creator>
  <cp:lastModifiedBy>홍길동</cp:lastModifiedBy>
  <cp:revision>666</cp:revision>
  <dcterms:created xsi:type="dcterms:W3CDTF">2019-04-14T14:47:30Z</dcterms:created>
  <dcterms:modified xsi:type="dcterms:W3CDTF">2022-12-19T08:49:36Z</dcterms:modified>
</cp:coreProperties>
</file>